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9" r:id="rId1"/>
  </p:sldMasterIdLst>
  <p:notesMasterIdLst>
    <p:notesMasterId r:id="rId36"/>
  </p:notesMasterIdLst>
  <p:sldIdLst>
    <p:sldId id="256" r:id="rId2"/>
    <p:sldId id="331" r:id="rId3"/>
    <p:sldId id="332" r:id="rId4"/>
    <p:sldId id="335" r:id="rId5"/>
    <p:sldId id="336" r:id="rId6"/>
    <p:sldId id="337" r:id="rId7"/>
    <p:sldId id="286" r:id="rId8"/>
    <p:sldId id="288" r:id="rId9"/>
    <p:sldId id="298" r:id="rId10"/>
    <p:sldId id="289" r:id="rId11"/>
    <p:sldId id="287" r:id="rId12"/>
    <p:sldId id="290" r:id="rId13"/>
    <p:sldId id="291" r:id="rId14"/>
    <p:sldId id="292" r:id="rId15"/>
    <p:sldId id="293" r:id="rId16"/>
    <p:sldId id="329" r:id="rId17"/>
    <p:sldId id="330" r:id="rId18"/>
    <p:sldId id="294" r:id="rId19"/>
    <p:sldId id="295" r:id="rId20"/>
    <p:sldId id="333" r:id="rId21"/>
    <p:sldId id="296" r:id="rId22"/>
    <p:sldId id="297" r:id="rId23"/>
    <p:sldId id="299" r:id="rId24"/>
    <p:sldId id="300" r:id="rId25"/>
    <p:sldId id="301" r:id="rId26"/>
    <p:sldId id="302" r:id="rId27"/>
    <p:sldId id="334" r:id="rId28"/>
    <p:sldId id="304" r:id="rId29"/>
    <p:sldId id="306" r:id="rId30"/>
    <p:sldId id="307" r:id="rId31"/>
    <p:sldId id="326" r:id="rId32"/>
    <p:sldId id="327" r:id="rId33"/>
    <p:sldId id="328" r:id="rId34"/>
    <p:sldId id="325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0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FE1548-D639-E94F-9564-85C6D1F5DB13}" v="15" dt="2025-02-26T01:21:15.1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9" autoAdjust="0"/>
    <p:restoredTop sz="96301" autoAdjust="0"/>
  </p:normalViewPr>
  <p:slideViewPr>
    <p:cSldViewPr snapToGrid="0">
      <p:cViewPr varScale="1">
        <p:scale>
          <a:sx n="108" d="100"/>
          <a:sy n="108" d="100"/>
        </p:scale>
        <p:origin x="106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jie Yao" userId="8796fe4377464922" providerId="LiveId" clId="{96FE1548-D639-E94F-9564-85C6D1F5DB13}"/>
    <pc:docChg chg="undo custSel addSld delSld modSld sldOrd">
      <pc:chgData name="Junjie Yao" userId="8796fe4377464922" providerId="LiveId" clId="{96FE1548-D639-E94F-9564-85C6D1F5DB13}" dt="2025-02-26T01:33:24.818" v="270" actId="13926"/>
      <pc:docMkLst>
        <pc:docMk/>
      </pc:docMkLst>
      <pc:sldChg chg="modSp mod">
        <pc:chgData name="Junjie Yao" userId="8796fe4377464922" providerId="LiveId" clId="{96FE1548-D639-E94F-9564-85C6D1F5DB13}" dt="2025-02-26T01:31:06.469" v="231" actId="20577"/>
        <pc:sldMkLst>
          <pc:docMk/>
          <pc:sldMk cId="1414344547" sldId="256"/>
        </pc:sldMkLst>
        <pc:spChg chg="mod">
          <ac:chgData name="Junjie Yao" userId="8796fe4377464922" providerId="LiveId" clId="{96FE1548-D639-E94F-9564-85C6D1F5DB13}" dt="2025-02-26T01:30:52.030" v="216" actId="20577"/>
          <ac:spMkLst>
            <pc:docMk/>
            <pc:sldMk cId="1414344547" sldId="256"/>
            <ac:spMk id="2" creationId="{1B791A7B-F351-49FF-9E1D-E0348C33AB6D}"/>
          </ac:spMkLst>
        </pc:spChg>
        <pc:spChg chg="mod">
          <ac:chgData name="Junjie Yao" userId="8796fe4377464922" providerId="LiveId" clId="{96FE1548-D639-E94F-9564-85C6D1F5DB13}" dt="2025-02-26T01:31:06.469" v="231" actId="20577"/>
          <ac:spMkLst>
            <pc:docMk/>
            <pc:sldMk cId="1414344547" sldId="256"/>
            <ac:spMk id="3" creationId="{46B5AC91-97D4-4848-9A24-2C940C7DCD42}"/>
          </ac:spMkLst>
        </pc:spChg>
      </pc:sldChg>
      <pc:sldChg chg="modSp mod">
        <pc:chgData name="Junjie Yao" userId="8796fe4377464922" providerId="LiveId" clId="{96FE1548-D639-E94F-9564-85C6D1F5DB13}" dt="2025-02-25T03:44:47.074" v="11" actId="20577"/>
        <pc:sldMkLst>
          <pc:docMk/>
          <pc:sldMk cId="4249892975" sldId="325"/>
        </pc:sldMkLst>
        <pc:spChg chg="mod">
          <ac:chgData name="Junjie Yao" userId="8796fe4377464922" providerId="LiveId" clId="{96FE1548-D639-E94F-9564-85C6D1F5DB13}" dt="2025-02-25T03:44:47.074" v="11" actId="20577"/>
          <ac:spMkLst>
            <pc:docMk/>
            <pc:sldMk cId="4249892975" sldId="325"/>
            <ac:spMk id="10" creationId="{1F95284B-181B-4F96-BB64-D2D5D641F588}"/>
          </ac:spMkLst>
        </pc:spChg>
      </pc:sldChg>
      <pc:sldChg chg="addSp delSp modSp new mod">
        <pc:chgData name="Junjie Yao" userId="8796fe4377464922" providerId="LiveId" clId="{96FE1548-D639-E94F-9564-85C6D1F5DB13}" dt="2025-02-26T01:06:26.733" v="59" actId="1076"/>
        <pc:sldMkLst>
          <pc:docMk/>
          <pc:sldMk cId="3058162197" sldId="329"/>
        </pc:sldMkLst>
        <pc:spChg chg="mod">
          <ac:chgData name="Junjie Yao" userId="8796fe4377464922" providerId="LiveId" clId="{96FE1548-D639-E94F-9564-85C6D1F5DB13}" dt="2025-02-26T01:04:56.276" v="41" actId="20577"/>
          <ac:spMkLst>
            <pc:docMk/>
            <pc:sldMk cId="3058162197" sldId="329"/>
            <ac:spMk id="2" creationId="{9D305A44-85F7-FDD5-77DC-EADA19F8C492}"/>
          </ac:spMkLst>
        </pc:spChg>
        <pc:spChg chg="del">
          <ac:chgData name="Junjie Yao" userId="8796fe4377464922" providerId="LiveId" clId="{96FE1548-D639-E94F-9564-85C6D1F5DB13}" dt="2025-02-26T01:05:29.482" v="44"/>
          <ac:spMkLst>
            <pc:docMk/>
            <pc:sldMk cId="3058162197" sldId="329"/>
            <ac:spMk id="3" creationId="{FA1E5C30-257E-C197-9F0F-AED395EFDFAA}"/>
          </ac:spMkLst>
        </pc:spChg>
        <pc:spChg chg="add del">
          <ac:chgData name="Junjie Yao" userId="8796fe4377464922" providerId="LiveId" clId="{96FE1548-D639-E94F-9564-85C6D1F5DB13}" dt="2025-02-26T01:05:05.957" v="43" actId="22"/>
          <ac:spMkLst>
            <pc:docMk/>
            <pc:sldMk cId="3058162197" sldId="329"/>
            <ac:spMk id="8" creationId="{5E291FCE-EFB2-32B0-C298-EB114E6A8587}"/>
          </ac:spMkLst>
        </pc:spChg>
        <pc:spChg chg="add mod">
          <ac:chgData name="Junjie Yao" userId="8796fe4377464922" providerId="LiveId" clId="{96FE1548-D639-E94F-9564-85C6D1F5DB13}" dt="2025-02-26T01:06:18.194" v="57" actId="1076"/>
          <ac:spMkLst>
            <pc:docMk/>
            <pc:sldMk cId="3058162197" sldId="329"/>
            <ac:spMk id="11" creationId="{BDDB4C23-1944-EDF5-0C14-C8C69161C07E}"/>
          </ac:spMkLst>
        </pc:spChg>
        <pc:spChg chg="add mod">
          <ac:chgData name="Junjie Yao" userId="8796fe4377464922" providerId="LiveId" clId="{96FE1548-D639-E94F-9564-85C6D1F5DB13}" dt="2025-02-26T01:06:26.733" v="59" actId="1076"/>
          <ac:spMkLst>
            <pc:docMk/>
            <pc:sldMk cId="3058162197" sldId="329"/>
            <ac:spMk id="13" creationId="{BCC79E57-1CC1-C151-64E4-6F81EDD4D679}"/>
          </ac:spMkLst>
        </pc:spChg>
        <pc:graphicFrameChg chg="add mod modGraphic">
          <ac:chgData name="Junjie Yao" userId="8796fe4377464922" providerId="LiveId" clId="{96FE1548-D639-E94F-9564-85C6D1F5DB13}" dt="2025-02-26T01:05:52.855" v="55" actId="14100"/>
          <ac:graphicFrameMkLst>
            <pc:docMk/>
            <pc:sldMk cId="3058162197" sldId="329"/>
            <ac:graphicFrameMk id="9" creationId="{FE0F8E64-0BC7-E9CC-9488-A32C576C92B0}"/>
          </ac:graphicFrameMkLst>
        </pc:graphicFrameChg>
      </pc:sldChg>
      <pc:sldChg chg="addSp delSp modSp new mod">
        <pc:chgData name="Junjie Yao" userId="8796fe4377464922" providerId="LiveId" clId="{96FE1548-D639-E94F-9564-85C6D1F5DB13}" dt="2025-02-26T01:07:34.688" v="88" actId="1076"/>
        <pc:sldMkLst>
          <pc:docMk/>
          <pc:sldMk cId="3169967054" sldId="330"/>
        </pc:sldMkLst>
        <pc:spChg chg="mod">
          <ac:chgData name="Junjie Yao" userId="8796fe4377464922" providerId="LiveId" clId="{96FE1548-D639-E94F-9564-85C6D1F5DB13}" dt="2025-02-26T01:07:24.696" v="83" actId="20577"/>
          <ac:spMkLst>
            <pc:docMk/>
            <pc:sldMk cId="3169967054" sldId="330"/>
            <ac:spMk id="2" creationId="{A170298C-4118-D80F-F788-9A0F4E1A9889}"/>
          </ac:spMkLst>
        </pc:spChg>
        <pc:spChg chg="del">
          <ac:chgData name="Junjie Yao" userId="8796fe4377464922" providerId="LiveId" clId="{96FE1548-D639-E94F-9564-85C6D1F5DB13}" dt="2025-02-26T01:07:32.257" v="87" actId="478"/>
          <ac:spMkLst>
            <pc:docMk/>
            <pc:sldMk cId="3169967054" sldId="330"/>
            <ac:spMk id="3" creationId="{8B8F8C81-B80F-9BC8-DC1B-76E4E55CC277}"/>
          </ac:spMkLst>
        </pc:spChg>
        <pc:spChg chg="add del mod">
          <ac:chgData name="Junjie Yao" userId="8796fe4377464922" providerId="LiveId" clId="{96FE1548-D639-E94F-9564-85C6D1F5DB13}" dt="2025-02-26T01:07:34.688" v="88" actId="1076"/>
          <ac:spMkLst>
            <pc:docMk/>
            <pc:sldMk cId="3169967054" sldId="330"/>
            <ac:spMk id="8" creationId="{1B312D10-393C-6EEE-3210-63BFC6398899}"/>
          </ac:spMkLst>
        </pc:spChg>
      </pc:sldChg>
      <pc:sldChg chg="addSp delSp modSp new mod ord">
        <pc:chgData name="Junjie Yao" userId="8796fe4377464922" providerId="LiveId" clId="{96FE1548-D639-E94F-9564-85C6D1F5DB13}" dt="2025-02-26T01:17:07.760" v="132" actId="20578"/>
        <pc:sldMkLst>
          <pc:docMk/>
          <pc:sldMk cId="4121417391" sldId="331"/>
        </pc:sldMkLst>
        <pc:spChg chg="mod">
          <ac:chgData name="Junjie Yao" userId="8796fe4377464922" providerId="LiveId" clId="{96FE1548-D639-E94F-9564-85C6D1F5DB13}" dt="2025-02-26T01:14:56.349" v="129" actId="20577"/>
          <ac:spMkLst>
            <pc:docMk/>
            <pc:sldMk cId="4121417391" sldId="331"/>
            <ac:spMk id="2" creationId="{129A375A-DAA3-8847-52F0-D81BA14DA51C}"/>
          </ac:spMkLst>
        </pc:spChg>
        <pc:spChg chg="del">
          <ac:chgData name="Junjie Yao" userId="8796fe4377464922" providerId="LiveId" clId="{96FE1548-D639-E94F-9564-85C6D1F5DB13}" dt="2025-02-26T01:11:40.184" v="90"/>
          <ac:spMkLst>
            <pc:docMk/>
            <pc:sldMk cId="4121417391" sldId="331"/>
            <ac:spMk id="3" creationId="{3CFBA7DD-6C68-3D5A-8C04-87EF6B59B1F2}"/>
          </ac:spMkLst>
        </pc:spChg>
        <pc:picChg chg="add mod">
          <ac:chgData name="Junjie Yao" userId="8796fe4377464922" providerId="LiveId" clId="{96FE1548-D639-E94F-9564-85C6D1F5DB13}" dt="2025-02-26T01:11:44.227" v="92" actId="962"/>
          <ac:picMkLst>
            <pc:docMk/>
            <pc:sldMk cId="4121417391" sldId="331"/>
            <ac:picMk id="8" creationId="{8B3FEF1A-1902-6BD3-C0DC-1F6BBB700812}"/>
          </ac:picMkLst>
        </pc:picChg>
      </pc:sldChg>
      <pc:sldChg chg="addSp delSp modSp new mod ord">
        <pc:chgData name="Junjie Yao" userId="8796fe4377464922" providerId="LiveId" clId="{96FE1548-D639-E94F-9564-85C6D1F5DB13}" dt="2025-02-26T01:17:15.356" v="145" actId="20577"/>
        <pc:sldMkLst>
          <pc:docMk/>
          <pc:sldMk cId="609711749" sldId="332"/>
        </pc:sldMkLst>
        <pc:spChg chg="mod">
          <ac:chgData name="Junjie Yao" userId="8796fe4377464922" providerId="LiveId" clId="{96FE1548-D639-E94F-9564-85C6D1F5DB13}" dt="2025-02-26T01:17:15.356" v="145" actId="20577"/>
          <ac:spMkLst>
            <pc:docMk/>
            <pc:sldMk cId="609711749" sldId="332"/>
            <ac:spMk id="2" creationId="{448FD5CC-1E18-FD39-6BAB-EB15E4C3CBF8}"/>
          </ac:spMkLst>
        </pc:spChg>
        <pc:spChg chg="del">
          <ac:chgData name="Junjie Yao" userId="8796fe4377464922" providerId="LiveId" clId="{96FE1548-D639-E94F-9564-85C6D1F5DB13}" dt="2025-02-26T01:12:24.741" v="94"/>
          <ac:spMkLst>
            <pc:docMk/>
            <pc:sldMk cId="609711749" sldId="332"/>
            <ac:spMk id="3" creationId="{FF4B896E-A4CB-93DE-7FFF-0DA4FC660497}"/>
          </ac:spMkLst>
        </pc:spChg>
        <pc:picChg chg="add mod">
          <ac:chgData name="Junjie Yao" userId="8796fe4377464922" providerId="LiveId" clId="{96FE1548-D639-E94F-9564-85C6D1F5DB13}" dt="2025-02-26T01:12:26.159" v="97" actId="1076"/>
          <ac:picMkLst>
            <pc:docMk/>
            <pc:sldMk cId="609711749" sldId="332"/>
            <ac:picMk id="8" creationId="{57C9EDAD-6262-A215-ABD2-66A3AB62FC33}"/>
          </ac:picMkLst>
        </pc:picChg>
      </pc:sldChg>
      <pc:sldChg chg="new">
        <pc:chgData name="Junjie Yao" userId="8796fe4377464922" providerId="LiveId" clId="{96FE1548-D639-E94F-9564-85C6D1F5DB13}" dt="2025-02-26T01:15:31.881" v="130" actId="680"/>
        <pc:sldMkLst>
          <pc:docMk/>
          <pc:sldMk cId="2184233801" sldId="333"/>
        </pc:sldMkLst>
      </pc:sldChg>
      <pc:sldChg chg="add">
        <pc:chgData name="Junjie Yao" userId="8796fe4377464922" providerId="LiveId" clId="{96FE1548-D639-E94F-9564-85C6D1F5DB13}" dt="2025-02-26T01:15:54.430" v="131"/>
        <pc:sldMkLst>
          <pc:docMk/>
          <pc:sldMk cId="2097245778" sldId="334"/>
        </pc:sldMkLst>
      </pc:sldChg>
      <pc:sldChg chg="addSp modSp new">
        <pc:chgData name="Junjie Yao" userId="8796fe4377464922" providerId="LiveId" clId="{96FE1548-D639-E94F-9564-85C6D1F5DB13}" dt="2025-02-26T01:17:32.368" v="150" actId="1076"/>
        <pc:sldMkLst>
          <pc:docMk/>
          <pc:sldMk cId="104449352" sldId="335"/>
        </pc:sldMkLst>
        <pc:picChg chg="add mod">
          <ac:chgData name="Junjie Yao" userId="8796fe4377464922" providerId="LiveId" clId="{96FE1548-D639-E94F-9564-85C6D1F5DB13}" dt="2025-02-26T01:17:32.368" v="150" actId="1076"/>
          <ac:picMkLst>
            <pc:docMk/>
            <pc:sldMk cId="104449352" sldId="335"/>
            <ac:picMk id="2050" creationId="{4994576B-65C0-397D-651D-EA3020049E0D}"/>
          </ac:picMkLst>
        </pc:picChg>
      </pc:sldChg>
      <pc:sldChg chg="addSp modSp new mod">
        <pc:chgData name="Junjie Yao" userId="8796fe4377464922" providerId="LiveId" clId="{96FE1548-D639-E94F-9564-85C6D1F5DB13}" dt="2025-02-26T01:21:40.165" v="213" actId="20577"/>
        <pc:sldMkLst>
          <pc:docMk/>
          <pc:sldMk cId="663108240" sldId="336"/>
        </pc:sldMkLst>
        <pc:spChg chg="mod">
          <ac:chgData name="Junjie Yao" userId="8796fe4377464922" providerId="LiveId" clId="{96FE1548-D639-E94F-9564-85C6D1F5DB13}" dt="2025-02-26T01:21:40.165" v="213" actId="20577"/>
          <ac:spMkLst>
            <pc:docMk/>
            <pc:sldMk cId="663108240" sldId="336"/>
            <ac:spMk id="2" creationId="{195B417D-D685-3594-DF10-EA9822B45B64}"/>
          </ac:spMkLst>
        </pc:spChg>
        <pc:picChg chg="add mod">
          <ac:chgData name="Junjie Yao" userId="8796fe4377464922" providerId="LiveId" clId="{96FE1548-D639-E94F-9564-85C6D1F5DB13}" dt="2025-02-26T01:21:15.156" v="158" actId="1076"/>
          <ac:picMkLst>
            <pc:docMk/>
            <pc:sldMk cId="663108240" sldId="336"/>
            <ac:picMk id="3074" creationId="{6B3D6F77-B85B-E007-499E-595DA0EB039E}"/>
          </ac:picMkLst>
        </pc:picChg>
      </pc:sldChg>
      <pc:sldChg chg="new del">
        <pc:chgData name="Junjie Yao" userId="8796fe4377464922" providerId="LiveId" clId="{96FE1548-D639-E94F-9564-85C6D1F5DB13}" dt="2025-02-26T01:31:16.822" v="232" actId="2696"/>
        <pc:sldMkLst>
          <pc:docMk/>
          <pc:sldMk cId="1744094199" sldId="337"/>
        </pc:sldMkLst>
      </pc:sldChg>
      <pc:sldChg chg="modSp new mod">
        <pc:chgData name="Junjie Yao" userId="8796fe4377464922" providerId="LiveId" clId="{96FE1548-D639-E94F-9564-85C6D1F5DB13}" dt="2025-02-26T01:33:24.818" v="270" actId="13926"/>
        <pc:sldMkLst>
          <pc:docMk/>
          <pc:sldMk cId="3702068198" sldId="337"/>
        </pc:sldMkLst>
        <pc:spChg chg="mod">
          <ac:chgData name="Junjie Yao" userId="8796fe4377464922" providerId="LiveId" clId="{96FE1548-D639-E94F-9564-85C6D1F5DB13}" dt="2025-02-26T01:32:49.220" v="248" actId="313"/>
          <ac:spMkLst>
            <pc:docMk/>
            <pc:sldMk cId="3702068198" sldId="337"/>
            <ac:spMk id="2" creationId="{E4748F5B-46C8-26FD-FC2B-A35CE86DD028}"/>
          </ac:spMkLst>
        </pc:spChg>
        <pc:spChg chg="mod">
          <ac:chgData name="Junjie Yao" userId="8796fe4377464922" providerId="LiveId" clId="{96FE1548-D639-E94F-9564-85C6D1F5DB13}" dt="2025-02-26T01:33:24.818" v="270" actId="13926"/>
          <ac:spMkLst>
            <pc:docMk/>
            <pc:sldMk cId="3702068198" sldId="337"/>
            <ac:spMk id="3" creationId="{9CE83628-1C9A-D00D-E51B-BCC5DC61458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C7C27-0E44-4290-A7B1-6D6F9A15BBB6}" type="datetimeFigureOut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581F6-8C05-464A-A316-5949FBD12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480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BF3913C-03C0-4DD1-8A1E-2EA9FC276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3667967"/>
            <a:ext cx="3175000" cy="2921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6640F0-29EB-4D05-984D-60BE6FED0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ACE81C-946D-4E24-981F-5DE21BD5D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47B225-EE9E-434E-AD70-00CDCB014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44442-505E-4DE4-B40A-A2CE58171097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3649B8-B927-47AF-82EB-5F59ED16B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B73DF2-AF77-44AD-B985-9A5CFC79E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77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6D1D9-B232-4A42-AB69-863156B1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3A2D74-7775-4D3C-9091-9BAA39C8D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32DD2D-FDAC-4A32-B731-E3842FF1C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344B9-D907-4B8C-BECF-29ED66DA1DC5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69388B-1355-49B2-B918-3CEE22470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C7334B-18F2-480F-8F95-682C88AE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844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AB35CB8-CD11-431D-8FCF-85C153D2E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FEF1E3-5F13-4B29-B438-6C1D20D6B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1A534A-6E71-4D12-AD85-7E28669D1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41D78-0E77-4258-8C1B-304FE6286D41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FD16A3-5950-48B1-80C7-09517A34D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5AEE19-5033-4C14-A64A-F63DEA781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391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3A7EC1-AE80-4979-A7D6-C87185D6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1284FD-8087-4D82-8FD3-8F055885E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447675" indent="-447675">
              <a:buClr>
                <a:srgbClr val="FF0000"/>
              </a:buClr>
              <a:buFont typeface="Wingdings" panose="05000000000000000000" pitchFamily="2" charset="2"/>
              <a:buChar char="p"/>
              <a:defRPr/>
            </a:lvl1pPr>
            <a:lvl2pPr marL="808038" indent="-350838">
              <a:buClr>
                <a:srgbClr val="0066FF"/>
              </a:buClr>
              <a:buFont typeface="Wingdings" panose="05000000000000000000" pitchFamily="2" charset="2"/>
              <a:buChar char="l"/>
              <a:defRPr/>
            </a:lvl2pPr>
            <a:lvl3pPr marL="1254125" indent="-339725">
              <a:buClr>
                <a:srgbClr val="00B050"/>
              </a:buClr>
              <a:buSzPct val="60000"/>
              <a:buFont typeface="Wingdings" panose="05000000000000000000" pitchFamily="2" charset="2"/>
              <a:buChar char="u"/>
              <a:defRPr/>
            </a:lvl3pPr>
            <a:lvl4pPr marL="1616075" indent="-244475">
              <a:buClr>
                <a:srgbClr val="7030A0"/>
              </a:buClr>
              <a:defRPr/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6126D6-36F6-41DF-A825-F1E8FBB9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9211-21AF-4FDD-9FDF-D9CB92905B57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76CEFF-0837-4190-9625-9533CCD66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E5D5BF-5D06-45F3-8ED0-281B61D35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2" descr="http://old.ecnu.edu.cn/site/identity/images/a4.gif">
            <a:extLst>
              <a:ext uri="{FF2B5EF4-FFF2-40B4-BE49-F238E27FC236}">
                <a16:creationId xmlns:a16="http://schemas.microsoft.com/office/drawing/2014/main" id="{5595DAAA-AB55-4A84-ADB5-02FA029E12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099" y="371597"/>
            <a:ext cx="1325561" cy="132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F1F915F-2E6C-4469-BE1B-3DEED6DFAA85}"/>
              </a:ext>
            </a:extLst>
          </p:cNvPr>
          <p:cNvCxnSpPr>
            <a:cxnSpLocks/>
          </p:cNvCxnSpPr>
          <p:nvPr userDrawn="1"/>
        </p:nvCxnSpPr>
        <p:spPr>
          <a:xfrm>
            <a:off x="850640" y="1573762"/>
            <a:ext cx="9680497" cy="0"/>
          </a:xfrm>
          <a:prstGeom prst="line">
            <a:avLst/>
          </a:prstGeom>
          <a:ln w="25400">
            <a:solidFill>
              <a:srgbClr val="B20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2D48080-F667-4226-B356-BBC3C92937C4}"/>
              </a:ext>
            </a:extLst>
          </p:cNvPr>
          <p:cNvCxnSpPr>
            <a:cxnSpLocks/>
          </p:cNvCxnSpPr>
          <p:nvPr userDrawn="1"/>
        </p:nvCxnSpPr>
        <p:spPr>
          <a:xfrm>
            <a:off x="5257006" y="1639083"/>
            <a:ext cx="6049352" cy="0"/>
          </a:xfrm>
          <a:prstGeom prst="line">
            <a:avLst/>
          </a:prstGeom>
          <a:ln w="50800">
            <a:solidFill>
              <a:srgbClr val="B20537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B1E1CF1-8B7F-4EA2-92C8-2B4817076AEF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96904" y="1583091"/>
            <a:ext cx="309454" cy="1"/>
          </a:xfrm>
          <a:prstGeom prst="line">
            <a:avLst/>
          </a:prstGeom>
          <a:ln w="25400">
            <a:solidFill>
              <a:srgbClr val="B20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59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54DB1-E92B-4113-82FE-530FDCC68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D509C0-436C-468D-B618-A02B7C51D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1C0C03-EC12-4489-B7B6-4F2A82314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684F-1C83-401F-B007-050C7DC46C09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0DFF40-9B68-4F2F-8CD0-7AAE71E00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3EA13B-154D-4455-B12D-03EFA349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167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F1D83-F900-45B8-B37E-052B07F3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C78C22-1F69-43ED-95E7-FF654B3C23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8B764C-5F12-4AC1-B7A8-98C672330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2E8530-CA80-4659-8EEC-3FAABA203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A23A-4548-47A4-903A-4B7BADEDFF34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F6450F-45CB-43FD-8482-8DB883799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CDCE72-5275-43EA-ABE5-F76BFF06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428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0A51B-BC75-4FCA-9436-EF78B564E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B5BBD-D06F-4A36-B7A2-701789111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97B718-9D21-42BC-8681-01DA5D7DC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878318-E4A8-4C85-B659-5222495A7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AD809B-D7DF-4155-97EB-8E179A20D8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D92687-48A0-4338-800A-C5DFDD78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55B1-25B0-4347-82A3-30BE2F873424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E863C7-5439-4EF1-A21D-5E53501C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4E9EC9-403E-4D16-B568-9A9A4CB33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67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F30F9-6409-4212-89F8-11CDA167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47F5E84-DD0E-408A-BF4D-15867859F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0EF7-9EAD-45F2-A9E2-2ED20B68AA3A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1CA323-9181-44B4-85A3-3C2F7D113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3F7471-B90E-467F-910F-52202B785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524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A7D63A-5BFD-499F-B3EA-463127E6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630B-F715-4AD7-96B8-F5404F618249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AE59A3-DD05-4D90-96DC-686CB5174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D54B72-0D71-4D0F-BB90-83EAA438B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955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45C962-3DDF-4D21-8468-6B248102E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3BD7E-88DC-4D87-BF3D-D55FF0186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0E8564-7092-4141-AD63-AAC23E8B0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893888-8F45-487B-923D-D4472215D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E480C-5EF1-44A1-B585-26EF76E53E9D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644FAC-6EEA-44B4-A4F1-653CB1CA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3FA2B3-11DB-4BEE-84C8-2311B0A20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6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FA414-D77C-4B82-8529-656C3136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4F31F53-4CC4-46DC-8E70-3572E64FBA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F67C09-3FA3-4589-B78F-DCBEAED52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89F04E-67F4-4F68-B37D-A00A57E94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8546-E39D-4DFA-970F-151AC44376A7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99ECEA-4528-4530-A522-778BBB9C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9C5F91-AAED-4F20-AF2C-9D1FF649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43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88034C-A9C2-4DAC-9DB6-29CEC9FAE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F32A96-A572-45D8-B504-F225478C5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144EE8-4BFD-44E6-ACC4-C609EAA85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9AE3A44-1C12-4F0A-8AC8-7707DDF61FB6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A0B2F3-D1DF-4CD8-BACC-8EA9D9565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F03E20-0C80-4229-8EE6-4E74029041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7E75A79-C12E-4282-8451-1BC984B858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166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47675" indent="-447675" algn="l" defTabSz="914400" rtl="0" eaLnBrk="1" latinLnBrk="0" hangingPunct="1">
        <a:lnSpc>
          <a:spcPct val="90000"/>
        </a:lnSpc>
        <a:spcBef>
          <a:spcPts val="1000"/>
        </a:spcBef>
        <a:buClr>
          <a:srgbClr val="FF0000"/>
        </a:buClr>
        <a:buFont typeface="Wingdings" panose="05000000000000000000" pitchFamily="2" charset="2"/>
        <a:buChar char="p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08038" indent="-350838" algn="l" defTabSz="914400" rtl="0" eaLnBrk="1" latinLnBrk="0" hangingPunct="1">
        <a:lnSpc>
          <a:spcPct val="90000"/>
        </a:lnSpc>
        <a:spcBef>
          <a:spcPts val="500"/>
        </a:spcBef>
        <a:buClr>
          <a:srgbClr val="0066FF"/>
        </a:buClr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54125" indent="-339725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SzPct val="70000"/>
        <a:buFont typeface="Wingdings" panose="05000000000000000000" pitchFamily="2" charset="2"/>
        <a:buChar char="u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01800" indent="-3302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SzPct val="80000"/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54238" indent="-3254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91A7B-F351-49FF-9E1D-E0348C33A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289" y="1047719"/>
            <a:ext cx="10152736" cy="1344608"/>
          </a:xfrm>
        </p:spPr>
        <p:txBody>
          <a:bodyPr>
            <a:noAutofit/>
          </a:bodyPr>
          <a:lstStyle/>
          <a:p>
            <a:r>
              <a:rPr lang="en-US" altLang="zh-CN" sz="5400" dirty="0"/>
              <a:t>2.Relational Model</a:t>
            </a:r>
            <a:endParaRPr lang="zh-CN" altLang="en-US" sz="54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B5AC91-97D4-4848-9A24-2C940C7DC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7644"/>
            <a:ext cx="9144000" cy="1055818"/>
          </a:xfrm>
        </p:spPr>
        <p:txBody>
          <a:bodyPr>
            <a:normAutofit/>
          </a:bodyPr>
          <a:lstStyle/>
          <a:p>
            <a:r>
              <a:rPr lang="en-US" altLang="zh-CN" dirty="0"/>
              <a:t>Feb 26, 2025.</a:t>
            </a:r>
          </a:p>
          <a:p>
            <a:r>
              <a:rPr lang="en-US" altLang="zh-CN" dirty="0"/>
              <a:t>SEI.</a:t>
            </a:r>
          </a:p>
        </p:txBody>
      </p:sp>
    </p:spTree>
    <p:extLst>
      <p:ext uri="{BB962C8B-B14F-4D97-AF65-F5344CB8AC3E}">
        <p14:creationId xmlns:p14="http://schemas.microsoft.com/office/powerpoint/2010/main" val="1414344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A6BA-E7A8-4199-A9F7-13D20F49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Keys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B485-330C-4F7C-AD75-86FB6EFA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55C12-E645-4FD6-8F60-94908419E983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398CB-94F3-4CE3-9880-9F79A418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061EF-E67D-4B6D-B836-FE67DC6C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F95284B-181B-4F96-BB64-D2D5D641F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792"/>
            <a:ext cx="10515600" cy="45805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en-US" sz="2400" dirty="0"/>
              <a:t>Let K </a:t>
            </a:r>
            <a:r>
              <a:rPr lang="en-US" altLang="en-US" sz="2400" dirty="0">
                <a:sym typeface="Symbol" panose="05050102010706020507" pitchFamily="18" charset="2"/>
              </a:rPr>
              <a:t> R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en-US" sz="2400" i="1" dirty="0">
                <a:sym typeface="Symbol" panose="05050102010706020507" pitchFamily="18" charset="2"/>
              </a:rPr>
              <a:t>K </a:t>
            </a:r>
            <a:r>
              <a:rPr lang="en-US" altLang="en-US" sz="2400" dirty="0">
                <a:sym typeface="Symbol" panose="05050102010706020507" pitchFamily="18" charset="2"/>
              </a:rPr>
              <a:t>is a </a:t>
            </a:r>
            <a:r>
              <a:rPr lang="en-US" altLang="en-US" sz="2400" b="1" dirty="0" err="1">
                <a:solidFill>
                  <a:srgbClr val="FF0000"/>
                </a:solidFill>
                <a:sym typeface="Symbol" panose="05050102010706020507" pitchFamily="18" charset="2"/>
              </a:rPr>
              <a:t>superkey</a:t>
            </a:r>
            <a:r>
              <a:rPr lang="en-US" altLang="en-US" sz="2400" b="1" dirty="0">
                <a:solidFill>
                  <a:schemeClr val="tx2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of </a:t>
            </a:r>
            <a:r>
              <a:rPr lang="en-US" altLang="en-US" sz="2400" i="1" dirty="0">
                <a:sym typeface="Symbol" panose="05050102010706020507" pitchFamily="18" charset="2"/>
              </a:rPr>
              <a:t>R</a:t>
            </a:r>
            <a:r>
              <a:rPr lang="en-US" altLang="en-US" sz="2400" dirty="0">
                <a:sym typeface="Symbol" panose="05050102010706020507" pitchFamily="18" charset="2"/>
              </a:rPr>
              <a:t> if values for </a:t>
            </a:r>
            <a:r>
              <a:rPr lang="en-US" altLang="en-US" sz="2400" i="1" dirty="0">
                <a:sym typeface="Symbol" panose="05050102010706020507" pitchFamily="18" charset="2"/>
              </a:rPr>
              <a:t>K</a:t>
            </a:r>
            <a:r>
              <a:rPr lang="en-US" altLang="en-US" sz="2400" dirty="0">
                <a:sym typeface="Symbol" panose="05050102010706020507" pitchFamily="18" charset="2"/>
              </a:rPr>
              <a:t> are sufficient to identify a 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unique</a:t>
            </a:r>
            <a:r>
              <a:rPr lang="en-US" altLang="en-US" sz="2400" dirty="0">
                <a:sym typeface="Symbol" panose="05050102010706020507" pitchFamily="18" charset="2"/>
              </a:rPr>
              <a:t> tuple of each possible relation </a:t>
            </a:r>
            <a:r>
              <a:rPr lang="en-US" altLang="en-US" sz="2400" i="1" dirty="0">
                <a:sym typeface="Symbol" panose="05050102010706020507" pitchFamily="18" charset="2"/>
              </a:rPr>
              <a:t>r(R)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en-US" sz="2400" dirty="0" err="1">
                <a:sym typeface="Symbol" panose="05050102010706020507" pitchFamily="18" charset="2"/>
              </a:rPr>
              <a:t>Superkey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sym typeface="Symbol" panose="05050102010706020507" pitchFamily="18" charset="2"/>
              </a:rPr>
              <a:t>K</a:t>
            </a:r>
            <a:r>
              <a:rPr lang="en-US" altLang="en-US" sz="2400" dirty="0">
                <a:sym typeface="Symbol" panose="05050102010706020507" pitchFamily="18" charset="2"/>
              </a:rPr>
              <a:t> is a </a:t>
            </a:r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candidate key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if </a:t>
            </a:r>
            <a:r>
              <a:rPr lang="en-US" altLang="en-US" sz="2400" i="1" dirty="0">
                <a:sym typeface="Symbol" panose="05050102010706020507" pitchFamily="18" charset="2"/>
              </a:rPr>
              <a:t>K</a:t>
            </a:r>
            <a:r>
              <a:rPr lang="en-US" altLang="en-US" sz="2400" dirty="0">
                <a:sym typeface="Symbol" panose="05050102010706020507" pitchFamily="18" charset="2"/>
              </a:rPr>
              <a:t> is minimal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en-US" sz="2400" dirty="0">
                <a:sym typeface="Symbol" panose="05050102010706020507" pitchFamily="18" charset="2"/>
              </a:rPr>
              <a:t>One of the candidate keys is selected to be the </a:t>
            </a:r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primary key</a:t>
            </a:r>
            <a:r>
              <a:rPr lang="en-US" altLang="en-US" sz="2400" dirty="0">
                <a:sym typeface="Symbol" panose="05050102010706020507" pitchFamily="18" charset="2"/>
              </a:rPr>
              <a:t>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en-US" sz="2400" b="1" dirty="0">
                <a:solidFill>
                  <a:srgbClr val="FF0000"/>
                </a:solidFill>
              </a:rPr>
              <a:t>Foreign key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/>
              <a:t>constraint: Value in one relation must appear in another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altLang="en-US" b="1" dirty="0">
                <a:solidFill>
                  <a:srgbClr val="002060"/>
                </a:solidFill>
              </a:rPr>
              <a:t>Referencing</a:t>
            </a:r>
            <a:r>
              <a:rPr lang="en-US" altLang="en-US" dirty="0"/>
              <a:t> relation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altLang="en-US" b="1" dirty="0">
                <a:solidFill>
                  <a:srgbClr val="002060"/>
                </a:solidFill>
              </a:rPr>
              <a:t>Referenced</a:t>
            </a:r>
            <a:r>
              <a:rPr lang="en-US" altLang="en-US" dirty="0"/>
              <a:t> relation</a:t>
            </a:r>
          </a:p>
        </p:txBody>
      </p:sp>
    </p:spTree>
    <p:extLst>
      <p:ext uri="{BB962C8B-B14F-4D97-AF65-F5344CB8AC3E}">
        <p14:creationId xmlns:p14="http://schemas.microsoft.com/office/powerpoint/2010/main" val="3043342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A6BA-E7A8-4199-A9F7-13D20F49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Primary Key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1D338E-6007-4685-B707-13D151D5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8998"/>
            <a:ext cx="6105939" cy="4601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zh-CN" dirty="0"/>
              <a:t>A relation's </a:t>
            </a:r>
            <a:r>
              <a:rPr lang="en-US" altLang="zh-CN" b="1" u="sng" dirty="0"/>
              <a:t>primary key</a:t>
            </a:r>
            <a:r>
              <a:rPr lang="en-US" altLang="zh-CN" dirty="0"/>
              <a:t> uniquely </a:t>
            </a:r>
            <a:r>
              <a:rPr lang="en-US" altLang="zh-CN" b="1" dirty="0">
                <a:solidFill>
                  <a:srgbClr val="FF0000"/>
                </a:solidFill>
              </a:rPr>
              <a:t>identifies</a:t>
            </a:r>
            <a:r>
              <a:rPr lang="en-US" altLang="zh-CN" dirty="0"/>
              <a:t> a single tuple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zh-CN" dirty="0"/>
              <a:t>Some DBMSs automatically create an internal primary key if a table does not define one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altLang="zh-CN" b="1" dirty="0"/>
              <a:t>SEQUENCE</a:t>
            </a:r>
            <a:r>
              <a:rPr lang="en-US" altLang="zh-CN" dirty="0"/>
              <a:t> (SQL:2003)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altLang="zh-CN" b="1" dirty="0"/>
              <a:t>AUTO_INCREMENT </a:t>
            </a:r>
            <a:r>
              <a:rPr lang="en-US" altLang="zh-CN" dirty="0"/>
              <a:t>(MySQL)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B485-330C-4F7C-AD75-86FB6EFA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5B20B-E404-478E-B8AA-5F7401D593DD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398CB-94F3-4CE3-9880-9F79A418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061EF-E67D-4B6D-B836-FE67DC6C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DFD1742E-C8BE-4004-BDDE-164F43295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3026"/>
          <a:stretch/>
        </p:blipFill>
        <p:spPr>
          <a:xfrm>
            <a:off x="7358356" y="2173760"/>
            <a:ext cx="3869548" cy="3699517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89861DF-0131-4D7C-9E72-A2314A8780DB}"/>
              </a:ext>
            </a:extLst>
          </p:cNvPr>
          <p:cNvSpPr/>
          <p:nvPr/>
        </p:nvSpPr>
        <p:spPr>
          <a:xfrm>
            <a:off x="7398112" y="2173760"/>
            <a:ext cx="877870" cy="3418657"/>
          </a:xfrm>
          <a:prstGeom prst="roundRect">
            <a:avLst>
              <a:gd name="adj" fmla="val 11383"/>
            </a:avLst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027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A6BA-E7A8-4199-A9F7-13D20F49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Foreign Key 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B485-330C-4F7C-AD75-86FB6EFA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4562-5C02-4304-A0D8-C21C26F9C238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398CB-94F3-4CE3-9880-9F79A418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061EF-E67D-4B6D-B836-FE67DC6C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9CBB132-58F8-41AD-B075-0644F650E150}"/>
              </a:ext>
            </a:extLst>
          </p:cNvPr>
          <p:cNvSpPr/>
          <p:nvPr/>
        </p:nvSpPr>
        <p:spPr>
          <a:xfrm>
            <a:off x="7730161" y="5927268"/>
            <a:ext cx="3595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b="1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Instructor</a:t>
            </a:r>
            <a:r>
              <a:rPr lang="en-US" altLang="en-US" sz="1400" b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(</a:t>
            </a:r>
            <a:r>
              <a:rPr lang="en-US" altLang="en-US" sz="1400" b="1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ID, name, </a:t>
            </a:r>
            <a:r>
              <a:rPr lang="en-US" altLang="en-US" sz="1400" b="1" i="1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dept_name</a:t>
            </a:r>
            <a:r>
              <a:rPr lang="en-US" altLang="en-US" sz="1400" b="1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, salary</a:t>
            </a:r>
            <a:r>
              <a:rPr lang="en-US" altLang="en-US" sz="1400" b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5771A2-1F1A-4C5E-9D47-3D94F4156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20" y="2581703"/>
            <a:ext cx="3576530" cy="33459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392F31D-6CC0-4996-9405-510F83FA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314" y="3256720"/>
            <a:ext cx="1617105" cy="265025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E3D8FF0-106E-454B-A195-2993891D5A36}"/>
              </a:ext>
            </a:extLst>
          </p:cNvPr>
          <p:cNvSpPr/>
          <p:nvPr/>
        </p:nvSpPr>
        <p:spPr>
          <a:xfrm>
            <a:off x="5034397" y="5931601"/>
            <a:ext cx="17256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Advisor(</a:t>
            </a:r>
            <a:r>
              <a:rPr lang="en-US" altLang="zh-CN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s_ID</a:t>
            </a:r>
            <a:r>
              <a:rPr lang="en-US" altLang="zh-CN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i_ID</a:t>
            </a:r>
            <a:r>
              <a:rPr lang="en-US" altLang="zh-CN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89E94AC-4496-4242-B972-A0504329C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141" y="2609748"/>
            <a:ext cx="3855896" cy="3317864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6CDA896-21CE-41D2-A6D1-2FC2A9EB75A4}"/>
              </a:ext>
            </a:extLst>
          </p:cNvPr>
          <p:cNvSpPr/>
          <p:nvPr/>
        </p:nvSpPr>
        <p:spPr>
          <a:xfrm>
            <a:off x="5112314" y="3256719"/>
            <a:ext cx="786328" cy="2650257"/>
          </a:xfrm>
          <a:prstGeom prst="roundRect">
            <a:avLst>
              <a:gd name="adj" fmla="val 11383"/>
            </a:avLst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6E56C33-2F6A-4BBD-B8A6-F3B12DB138B8}"/>
              </a:ext>
            </a:extLst>
          </p:cNvPr>
          <p:cNvSpPr/>
          <p:nvPr/>
        </p:nvSpPr>
        <p:spPr>
          <a:xfrm>
            <a:off x="5913710" y="3256718"/>
            <a:ext cx="786328" cy="2650257"/>
          </a:xfrm>
          <a:prstGeom prst="roundRect">
            <a:avLst>
              <a:gd name="adj" fmla="val 11383"/>
            </a:avLst>
          </a:prstGeom>
          <a:solidFill>
            <a:srgbClr val="00B050">
              <a:alpha val="26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F81C0A5-23C6-4B77-AE26-C6A587B6EB98}"/>
              </a:ext>
            </a:extLst>
          </p:cNvPr>
          <p:cNvSpPr/>
          <p:nvPr/>
        </p:nvSpPr>
        <p:spPr>
          <a:xfrm>
            <a:off x="7615208" y="2599429"/>
            <a:ext cx="815709" cy="3345909"/>
          </a:xfrm>
          <a:prstGeom prst="roundRect">
            <a:avLst>
              <a:gd name="adj" fmla="val 11383"/>
            </a:avLst>
          </a:prstGeom>
          <a:solidFill>
            <a:srgbClr val="00B050">
              <a:alpha val="26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3F71489-1D46-404C-B42F-FB150E04E849}"/>
              </a:ext>
            </a:extLst>
          </p:cNvPr>
          <p:cNvSpPr/>
          <p:nvPr/>
        </p:nvSpPr>
        <p:spPr>
          <a:xfrm>
            <a:off x="573520" y="2573269"/>
            <a:ext cx="786328" cy="3362776"/>
          </a:xfrm>
          <a:prstGeom prst="roundRect">
            <a:avLst>
              <a:gd name="adj" fmla="val 11383"/>
            </a:avLst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D78A2819-799C-4217-9C7C-E06DEBD14A33}"/>
              </a:ext>
            </a:extLst>
          </p:cNvPr>
          <p:cNvCxnSpPr>
            <a:stCxn id="16" idx="0"/>
            <a:endCxn id="19" idx="0"/>
          </p:cNvCxnSpPr>
          <p:nvPr/>
        </p:nvCxnSpPr>
        <p:spPr>
          <a:xfrm rot="16200000" flipV="1">
            <a:off x="2894356" y="645597"/>
            <a:ext cx="683450" cy="4538794"/>
          </a:xfrm>
          <a:prstGeom prst="bentConnector3">
            <a:avLst>
              <a:gd name="adj1" fmla="val 151869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A540EA43-F173-45AE-9637-D1B289ABA53C}"/>
              </a:ext>
            </a:extLst>
          </p:cNvPr>
          <p:cNvSpPr/>
          <p:nvPr/>
        </p:nvSpPr>
        <p:spPr>
          <a:xfrm>
            <a:off x="568192" y="5936045"/>
            <a:ext cx="3542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Student(ID, name, </a:t>
            </a:r>
            <a:r>
              <a:rPr lang="en-US" altLang="zh-CN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dept_name</a:t>
            </a:r>
            <a:r>
              <a:rPr lang="en-US" altLang="zh-CN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tot_cred</a:t>
            </a:r>
            <a:r>
              <a:rPr lang="en-US" altLang="zh-CN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9676A354-25DE-453D-84D9-ED2A5FFD4D0D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5400000" flipH="1" flipV="1">
            <a:off x="6836324" y="2069980"/>
            <a:ext cx="657289" cy="1716189"/>
          </a:xfrm>
          <a:prstGeom prst="bentConnector3">
            <a:avLst>
              <a:gd name="adj1" fmla="val 157965"/>
            </a:avLst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186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A6BA-E7A8-4199-A9F7-13D20F49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Schema Diagram 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B485-330C-4F7C-AD75-86FB6EFA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2217-77F3-41EA-A8E6-157C13241BDE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398CB-94F3-4CE3-9880-9F79A418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061EF-E67D-4B6D-B836-FE67DC6C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4C994CB4-1FB0-4131-83E5-4C6CE1BDB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0002" y="1787929"/>
            <a:ext cx="8131996" cy="48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9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A6BA-E7A8-4199-A9F7-13D20F49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Relational Query Languages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B485-330C-4F7C-AD75-86FB6EFA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0A797-DE14-45ED-BCD0-B145C00D576C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398CB-94F3-4CE3-9880-9F79A418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061EF-E67D-4B6D-B836-FE67DC6C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F95284B-181B-4F96-BB64-D2D5D641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dirty="0"/>
              <a:t>Methods to store and retrieve information from a database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dirty="0"/>
              <a:t>Procedural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zh-CN" dirty="0"/>
              <a:t>The query specifies the (high-level) strategy the DBMS should use to find the desired result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zh-CN" dirty="0"/>
              <a:t>Relational Algebra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dirty="0"/>
              <a:t>Non-Procedural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zh-CN" dirty="0"/>
              <a:t>The query specifies only what data is wanted and not how to find it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zh-CN" dirty="0"/>
              <a:t>Relational Calculus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zh-CN" dirty="0"/>
              <a:t>SQL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1184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A6BA-E7A8-4199-A9F7-13D20F49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Relational Algebra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B485-330C-4F7C-AD75-86FB6EFA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DD81-39FA-48F4-A462-DEAAFC8915CD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398CB-94F3-4CE3-9880-9F79A418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061EF-E67D-4B6D-B836-FE67DC6C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F95284B-181B-4F96-BB64-D2D5D641F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146" y="1847850"/>
            <a:ext cx="483372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zh-CN" sz="2400" dirty="0"/>
              <a:t>Fundamental operations to retrieve and manipulate tuples in a relation.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altLang="zh-CN" sz="2000" dirty="0"/>
              <a:t>Based on set algebra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zh-CN" sz="2400" dirty="0"/>
              <a:t>Each operator takes one or more relations as its inputs and outputs a new relation.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altLang="zh-CN" sz="2000" dirty="0"/>
              <a:t>We can "chain" operators together to create more complex operations</a:t>
            </a:r>
            <a:endParaRPr lang="zh-CN" altLang="en-US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E0C5A55-8135-43AC-BE65-C40793854B50}"/>
              </a:ext>
            </a:extLst>
          </p:cNvPr>
          <p:cNvSpPr/>
          <p:nvPr/>
        </p:nvSpPr>
        <p:spPr>
          <a:xfrm>
            <a:off x="5465692" y="2698304"/>
            <a:ext cx="2743200" cy="33471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	Select</a:t>
            </a:r>
            <a:endParaRPr lang="en-US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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	Projection</a:t>
            </a:r>
            <a:endParaRPr lang="en-US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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	Union</a:t>
            </a:r>
            <a:endParaRPr lang="en-US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	Difference</a:t>
            </a:r>
            <a:endParaRPr lang="en-US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	Product</a:t>
            </a:r>
          </a:p>
          <a:p>
            <a:pPr lvl="1">
              <a:lnSpc>
                <a:spcPct val="150000"/>
              </a:lnSpc>
            </a:pPr>
            <a:r>
              <a:rPr lang="en-US" altLang="en-US" sz="2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</a:t>
            </a:r>
            <a:r>
              <a:rPr lang="en-US" altLang="en-US" sz="2400" b="1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	Rename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91DB21-21CA-4594-8FF3-7A79D5870CEE}"/>
              </a:ext>
            </a:extLst>
          </p:cNvPr>
          <p:cNvSpPr/>
          <p:nvPr/>
        </p:nvSpPr>
        <p:spPr>
          <a:xfrm>
            <a:off x="8420101" y="2693174"/>
            <a:ext cx="2933699" cy="33573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∩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	Intersection</a:t>
            </a:r>
          </a:p>
          <a:p>
            <a:pPr lvl="1">
              <a:lnSpc>
                <a:spcPct val="15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⋈	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Nature</a:t>
            </a: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</a:p>
          <a:p>
            <a:pPr lvl="1">
              <a:lnSpc>
                <a:spcPct val="15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	Assignment</a:t>
            </a:r>
          </a:p>
          <a:p>
            <a:pPr lvl="1">
              <a:lnSpc>
                <a:spcPct val="15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÷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	Division</a:t>
            </a:r>
          </a:p>
          <a:p>
            <a:pPr lvl="1">
              <a:lnSpc>
                <a:spcPct val="150000"/>
              </a:lnSpc>
            </a:pPr>
            <a:r>
              <a:rPr lang="el-GR" altLang="en-US" sz="2400" b="1" dirty="0">
                <a:solidFill>
                  <a:srgbClr val="FF0000"/>
                </a:solidFill>
                <a:cs typeface="Arial" panose="020B0604020202020204" pitchFamily="34" charset="0"/>
              </a:rPr>
              <a:t>τ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	Sorting</a:t>
            </a:r>
          </a:p>
          <a:p>
            <a:pPr lvl="1">
              <a:lnSpc>
                <a:spcPct val="150000"/>
              </a:lnSpc>
            </a:pPr>
            <a:r>
              <a:rPr lang="el-GR" altLang="en-US" sz="2400" b="1" dirty="0">
                <a:solidFill>
                  <a:srgbClr val="FF0000"/>
                </a:solidFill>
                <a:cs typeface="Arial" panose="020B0604020202020204" pitchFamily="34" charset="0"/>
              </a:rPr>
              <a:t>γ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	Aggregation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C2958E-2CB7-4AB7-9FB9-6D23D7C10DF3}"/>
              </a:ext>
            </a:extLst>
          </p:cNvPr>
          <p:cNvSpPr/>
          <p:nvPr/>
        </p:nvSpPr>
        <p:spPr>
          <a:xfrm>
            <a:off x="8922583" y="2170951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 Operators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DD6886-3B65-489F-BC09-4B439E6EDCA9}"/>
              </a:ext>
            </a:extLst>
          </p:cNvPr>
          <p:cNvSpPr/>
          <p:nvPr/>
        </p:nvSpPr>
        <p:spPr>
          <a:xfrm>
            <a:off x="5853689" y="2173517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Operators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96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05A44-85F7-FDD5-77DC-EADA19F8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Relational </a:t>
            </a:r>
            <a:r>
              <a:rPr kumimoji="1" lang="en-US" altLang="zh-CN" dirty="0" err="1"/>
              <a:t>Algebra&amp;Calculus</a:t>
            </a:r>
            <a:endParaRPr kumimoji="1" lang="zh-CN" altLang="en-US" dirty="0"/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FE0F8E64-0BC7-E9CC-9488-A32C576C92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8828463"/>
              </p:ext>
            </p:extLst>
          </p:nvPr>
        </p:nvGraphicFramePr>
        <p:xfrm>
          <a:off x="838199" y="2221183"/>
          <a:ext cx="5479472" cy="3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5414">
                  <a:extLst>
                    <a:ext uri="{9D8B030D-6E8A-4147-A177-3AD203B41FA5}">
                      <a16:colId xmlns:a16="http://schemas.microsoft.com/office/drawing/2014/main" val="1227528248"/>
                    </a:ext>
                  </a:extLst>
                </a:gridCol>
                <a:gridCol w="2376490">
                  <a:extLst>
                    <a:ext uri="{9D8B030D-6E8A-4147-A177-3AD203B41FA5}">
                      <a16:colId xmlns:a16="http://schemas.microsoft.com/office/drawing/2014/main" val="2774324128"/>
                    </a:ext>
                  </a:extLst>
                </a:gridCol>
                <a:gridCol w="2097568">
                  <a:extLst>
                    <a:ext uri="{9D8B030D-6E8A-4147-A177-3AD203B41FA5}">
                      <a16:colId xmlns:a16="http://schemas.microsoft.com/office/drawing/2014/main" val="15862990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0">
                          <a:effectLst/>
                        </a:rPr>
                        <a:t>Feature</a:t>
                      </a:r>
                      <a:endParaRPr lang="zh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0">
                          <a:effectLst/>
                        </a:rPr>
                        <a:t>Relational Algebra</a:t>
                      </a:r>
                      <a:endParaRPr lang="zh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0">
                          <a:effectLst/>
                        </a:rPr>
                        <a:t>Relational Calculus</a:t>
                      </a:r>
                      <a:endParaRPr lang="zh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5601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kern="0">
                          <a:effectLst/>
                        </a:rPr>
                        <a:t>Type</a:t>
                      </a:r>
                      <a:endParaRPr lang="zh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0">
                          <a:effectLst/>
                        </a:rPr>
                        <a:t>Procedural</a:t>
                      </a:r>
                      <a:endParaRPr lang="zh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0">
                          <a:effectLst/>
                        </a:rPr>
                        <a:t>Declarative</a:t>
                      </a:r>
                      <a:endParaRPr lang="zh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1063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kern="0">
                          <a:effectLst/>
                        </a:rPr>
                        <a:t>Focus</a:t>
                      </a:r>
                      <a:endParaRPr lang="zh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0">
                          <a:effectLst/>
                        </a:rPr>
                        <a:t>How to retrieve data</a:t>
                      </a:r>
                      <a:endParaRPr lang="zh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0">
                          <a:effectLst/>
                        </a:rPr>
                        <a:t>What data to retrieve</a:t>
                      </a:r>
                      <a:endParaRPr lang="zh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4011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kern="0">
                          <a:effectLst/>
                        </a:rPr>
                        <a:t>Operations</a:t>
                      </a:r>
                      <a:endParaRPr lang="zh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0">
                          <a:effectLst/>
                        </a:rPr>
                        <a:t>Uses operators like selection, projection, join, etc.</a:t>
                      </a:r>
                      <a:endParaRPr lang="zh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0">
                          <a:effectLst/>
                        </a:rPr>
                        <a:t>Uses logical predicates</a:t>
                      </a:r>
                      <a:endParaRPr lang="zh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0036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kern="0">
                          <a:effectLst/>
                        </a:rPr>
                        <a:t>Types</a:t>
                      </a:r>
                      <a:endParaRPr lang="zh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0">
                          <a:effectLst/>
                        </a:rPr>
                        <a:t>N/A</a:t>
                      </a:r>
                      <a:endParaRPr lang="zh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0" dirty="0">
                          <a:effectLst/>
                        </a:rPr>
                        <a:t>Tuple Relational Calculus (TRC), Domain Relational Calculus (DRC)</a:t>
                      </a:r>
                      <a:endParaRPr lang="zh-CN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4592116"/>
                  </a:ext>
                </a:extLst>
              </a:tr>
            </a:tbl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6A9E9E-9068-0F46-0B97-E17E6077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9211-21AF-4FDD-9FDF-D9CB92905B57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7804CF-39BE-754B-48DB-514D1CE8B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85E965-7B36-2527-AD1E-270770716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DB4C23-1944-EDF5-0C14-C8C69161C07E}"/>
              </a:ext>
            </a:extLst>
          </p:cNvPr>
          <p:cNvSpPr txBox="1"/>
          <p:nvPr/>
        </p:nvSpPr>
        <p:spPr>
          <a:xfrm>
            <a:off x="6682839" y="4277361"/>
            <a:ext cx="6097978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38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altLang="zh-CN" b="0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742950" lvl="1" indent="-285750" algn="l">
              <a:lnSpc>
                <a:spcPts val="1838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{ </a:t>
            </a:r>
            <a:r>
              <a:rPr lang="en-US" altLang="zh-CN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t.Name</a:t>
            </a:r>
            <a:r>
              <a:rPr lang="en-US" altLang="zh-CN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0" i="0" dirty="0">
                <a:solidFill>
                  <a:srgbClr val="032F62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| Employees(t) ∧ </a:t>
            </a:r>
            <a:r>
              <a:rPr lang="en-US" altLang="zh-CN" b="0" i="0" dirty="0" err="1">
                <a:solidFill>
                  <a:srgbClr val="032F62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t.Age</a:t>
            </a:r>
            <a:r>
              <a:rPr lang="en-US" altLang="zh-CN" b="0" i="0" dirty="0">
                <a:solidFill>
                  <a:srgbClr val="032F62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&gt; 30 } </a:t>
            </a:r>
            <a:endParaRPr lang="en-US" altLang="zh-CN" b="0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C79E57-1CC1-C151-64E4-6F81EDD4D679}"/>
              </a:ext>
            </a:extLst>
          </p:cNvPr>
          <p:cNvSpPr txBox="1"/>
          <p:nvPr/>
        </p:nvSpPr>
        <p:spPr>
          <a:xfrm>
            <a:off x="6787738" y="3109887"/>
            <a:ext cx="6388924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38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l-GR" altLang="zh-CN" b="0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742950" lvl="1" indent="-285750" algn="l">
              <a:lnSpc>
                <a:spcPts val="1838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l-GR" altLang="zh-CN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π_</a:t>
            </a:r>
            <a:r>
              <a:rPr lang="el-GR" altLang="zh-CN" b="0" i="0" dirty="0">
                <a:solidFill>
                  <a:srgbClr val="D73A4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{</a:t>
            </a:r>
            <a:r>
              <a:rPr lang="en-US" altLang="zh-CN" b="0" i="0" dirty="0">
                <a:solidFill>
                  <a:srgbClr val="D73A4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Name}</a:t>
            </a:r>
            <a:r>
              <a:rPr lang="en-US" altLang="zh-CN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el-GR" altLang="zh-CN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σ_</a:t>
            </a:r>
            <a:r>
              <a:rPr lang="el-GR" altLang="zh-CN" b="0" i="0" dirty="0">
                <a:solidFill>
                  <a:srgbClr val="D73A4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{</a:t>
            </a:r>
            <a:r>
              <a:rPr lang="en-US" altLang="zh-CN" b="0" i="0" dirty="0">
                <a:solidFill>
                  <a:srgbClr val="D73A4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Age&gt;30}</a:t>
            </a:r>
            <a:r>
              <a:rPr lang="en-US" altLang="zh-CN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(Employees)) </a:t>
            </a:r>
          </a:p>
          <a:p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8162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0298C-4118-D80F-F788-9A0F4E1A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Relational Calculus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2351D4-8757-C158-7E65-5660C3B9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9211-21AF-4FDD-9FDF-D9CB92905B57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0FCD88-AEA5-BAF7-535E-A72D68EF7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6CE973-70A2-A227-3197-300B5BCC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312D10-393C-6EEE-3210-63BFC6398899}"/>
              </a:ext>
            </a:extLst>
          </p:cNvPr>
          <p:cNvSpPr txBox="1"/>
          <p:nvPr/>
        </p:nvSpPr>
        <p:spPr>
          <a:xfrm>
            <a:off x="749134" y="1849376"/>
            <a:ext cx="10948059" cy="5309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800"/>
              </a:spcBef>
              <a:spcAft>
                <a:spcPts val="1800"/>
              </a:spcAft>
            </a:pPr>
            <a:r>
              <a:rPr lang="en-US" altLang="zh-CN" b="1" i="0" u="none" strike="noStrike" dirty="0">
                <a:effectLst/>
                <a:latin typeface="Nunito" panose="020F0502020204030204" pitchFamily="34" charset="0"/>
              </a:rPr>
              <a:t>Advantages of Relational Calculus</a:t>
            </a:r>
          </a:p>
          <a:p>
            <a:pPr algn="l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CN" b="1" i="0" u="none" strike="noStrike" dirty="0">
                <a:effectLst/>
                <a:latin typeface="Nunito" pitchFamily="2" charset="0"/>
              </a:rPr>
              <a:t>Higher Abstraction: </a:t>
            </a:r>
            <a:r>
              <a:rPr lang="en-US" altLang="zh-CN" b="0" i="0" u="none" strike="noStrike" dirty="0">
                <a:effectLst/>
                <a:latin typeface="Nunito" pitchFamily="2" charset="0"/>
              </a:rPr>
              <a:t>Relational Calculus enables a user to tell what information is needed but not how it needs to be retrieved which makes it easier to express yourself.</a:t>
            </a:r>
          </a:p>
          <a:p>
            <a:pPr algn="l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CN" b="1" i="0" u="none" strike="noStrike" dirty="0">
                <a:effectLst/>
                <a:latin typeface="Nunito" pitchFamily="2" charset="0"/>
              </a:rPr>
              <a:t>User-Friendly for Non-Experts: </a:t>
            </a:r>
            <a:r>
              <a:rPr lang="en-US" altLang="zh-CN" b="0" i="0" u="none" strike="noStrike" dirty="0">
                <a:effectLst/>
                <a:latin typeface="Nunito" pitchFamily="2" charset="0"/>
              </a:rPr>
              <a:t>This form is easier for the users who may not know the steps that have to be taken when formulating queries.</a:t>
            </a:r>
          </a:p>
          <a:p>
            <a:pPr algn="l" fontAlgn="base">
              <a:spcBef>
                <a:spcPts val="1800"/>
              </a:spcBef>
              <a:spcAft>
                <a:spcPts val="1800"/>
              </a:spcAft>
            </a:pPr>
            <a:r>
              <a:rPr lang="en-US" altLang="zh-CN" b="1" i="0" u="none" strike="noStrike" dirty="0">
                <a:effectLst/>
                <a:latin typeface="Nunito" pitchFamily="2" charset="0"/>
              </a:rPr>
              <a:t>Disadvantages of Relational Calculus</a:t>
            </a:r>
          </a:p>
          <a:p>
            <a:pPr algn="l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CN" b="1" i="0" u="none" strike="noStrike" dirty="0">
                <a:effectLst/>
                <a:latin typeface="Nunito" pitchFamily="2" charset="0"/>
              </a:rPr>
              <a:t>Less Optimizable: </a:t>
            </a:r>
            <a:r>
              <a:rPr lang="en-US" altLang="zh-CN" b="0" i="0" u="none" strike="noStrike" dirty="0">
                <a:effectLst/>
                <a:latin typeface="Nunito" pitchFamily="2" charset="0"/>
              </a:rPr>
              <a:t>It can be said that this is a disadvantage of the ALG, as being non-procedural, it does not produce definite recommendations to be followed in optimization of a query, which is likely to result in inferior query processing.</a:t>
            </a:r>
          </a:p>
          <a:p>
            <a:pPr algn="l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CN" b="1" i="0" u="none" strike="noStrike" dirty="0">
                <a:effectLst/>
                <a:latin typeface="Nunito" pitchFamily="2" charset="0"/>
              </a:rPr>
              <a:t>Potentially Ambiguous:</a:t>
            </a:r>
            <a:r>
              <a:rPr lang="en-US" altLang="zh-CN" b="0" i="0" u="none" strike="noStrike" dirty="0">
                <a:effectLst/>
                <a:latin typeface="Nunito" pitchFamily="2" charset="0"/>
              </a:rPr>
              <a:t> The abstract nature can at time make it difficult to get the sense of interpretation on the query side and therefore predict results.</a:t>
            </a:r>
          </a:p>
          <a:p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9967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A6BA-E7A8-4199-A9F7-13D20F49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Select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D03890-B9AF-45D9-B396-6A4F2B531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2738"/>
            <a:ext cx="10426148" cy="224941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dirty="0"/>
              <a:t>Choose a </a:t>
            </a:r>
            <a:r>
              <a:rPr lang="en-US" altLang="zh-CN" b="1" dirty="0">
                <a:solidFill>
                  <a:srgbClr val="FF0000"/>
                </a:solidFill>
              </a:rPr>
              <a:t>subset</a:t>
            </a:r>
            <a:r>
              <a:rPr lang="en-US" altLang="zh-CN" dirty="0"/>
              <a:t> of the tuples from a relation that satisfies a selection predicate.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Predicate acts as a </a:t>
            </a:r>
            <a:r>
              <a:rPr lang="en-US" altLang="zh-CN" b="1" dirty="0">
                <a:solidFill>
                  <a:srgbClr val="FF0000"/>
                </a:solidFill>
              </a:rPr>
              <a:t>filter</a:t>
            </a:r>
            <a:r>
              <a:rPr lang="en-US" altLang="zh-CN" dirty="0"/>
              <a:t> to retain only tuples that fulfill its qualifying requirement.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Can combine multiple predicates using conjunctions / disjunctions.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B485-330C-4F7C-AD75-86FB6EFA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4289-0A26-485E-BD57-A8F57392D39B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398CB-94F3-4CE3-9880-9F79A418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061EF-E67D-4B6D-B836-FE67DC6C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511442-7CB8-498D-AA27-42977FF0A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767" y="853798"/>
            <a:ext cx="3282963" cy="474767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2AA3A3C-2C2A-40BA-ADDC-23BA9C585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337815"/>
              </p:ext>
            </p:extLst>
          </p:nvPr>
        </p:nvGraphicFramePr>
        <p:xfrm>
          <a:off x="927652" y="4443529"/>
          <a:ext cx="214906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4531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1074531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3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5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74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533383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B0E0B22D-8EF2-496F-8E94-85C3587044B3}"/>
              </a:ext>
            </a:extLst>
          </p:cNvPr>
          <p:cNvSpPr/>
          <p:nvPr/>
        </p:nvSpPr>
        <p:spPr>
          <a:xfrm>
            <a:off x="927652" y="3982279"/>
            <a:ext cx="21490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zh-CN" altLang="en-US" sz="24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6496F19-1E28-4F20-975A-658AB1DB9E7F}"/>
              </a:ext>
            </a:extLst>
          </p:cNvPr>
          <p:cNvSpPr/>
          <p:nvPr/>
        </p:nvSpPr>
        <p:spPr>
          <a:xfrm>
            <a:off x="5172082" y="4368462"/>
            <a:ext cx="1755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altLang="zh-CN" sz="2800" b="1" i="1" dirty="0">
                <a:solidFill>
                  <a:srgbClr val="FF0000"/>
                </a:solidFill>
                <a:latin typeface="Courier New" panose="02070309020205020404" pitchFamily="49" charset="0"/>
              </a:rPr>
              <a:t>σ</a:t>
            </a:r>
            <a:r>
              <a:rPr lang="en-US" altLang="zh-CN" sz="1600" b="1" i="1" dirty="0" err="1">
                <a:solidFill>
                  <a:srgbClr val="FF0000"/>
                </a:solidFill>
                <a:latin typeface="Inconsolata"/>
              </a:rPr>
              <a:t>a_id</a:t>
            </a:r>
            <a:r>
              <a:rPr lang="en-US" altLang="zh-CN" sz="1600" b="1" i="1" dirty="0">
                <a:solidFill>
                  <a:srgbClr val="FF0000"/>
                </a:solidFill>
                <a:latin typeface="Inconsolata"/>
              </a:rPr>
              <a:t>='a2’</a:t>
            </a:r>
            <a:r>
              <a:rPr lang="en-US" altLang="zh-CN" sz="2800" b="1" i="1" dirty="0">
                <a:solidFill>
                  <a:srgbClr val="FF0000"/>
                </a:solidFill>
                <a:latin typeface="Inconsolata"/>
              </a:rPr>
              <a:t>(r)</a:t>
            </a:r>
            <a:endParaRPr lang="zh-CN" altLang="en-US" sz="1600" i="1" dirty="0">
              <a:solidFill>
                <a:srgbClr val="FF0000"/>
              </a:solidFill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39DF344D-9725-41B1-BB3D-9ED5CB74E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003372"/>
              </p:ext>
            </p:extLst>
          </p:nvPr>
        </p:nvGraphicFramePr>
        <p:xfrm>
          <a:off x="4995668" y="4891682"/>
          <a:ext cx="2149062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4531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1074531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5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74347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E565FEB1-25EB-45A5-97F5-61CD5C2C9003}"/>
              </a:ext>
            </a:extLst>
          </p:cNvPr>
          <p:cNvSpPr/>
          <p:nvPr/>
        </p:nvSpPr>
        <p:spPr>
          <a:xfrm>
            <a:off x="8828155" y="4443529"/>
            <a:ext cx="25841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800" b="1" i="1" dirty="0">
                <a:solidFill>
                  <a:srgbClr val="FF0000"/>
                </a:solidFill>
                <a:latin typeface="Courier New" panose="02070309020205020404" pitchFamily="49" charset="0"/>
              </a:rPr>
              <a:t>σ</a:t>
            </a:r>
            <a:r>
              <a:rPr lang="pt-BR" altLang="zh-CN" sz="1600" b="1" i="1" dirty="0">
                <a:solidFill>
                  <a:srgbClr val="FF0000"/>
                </a:solidFill>
                <a:latin typeface="Inconsolata"/>
              </a:rPr>
              <a:t>a_id='a2'</a:t>
            </a:r>
            <a:r>
              <a:rPr lang="pt-BR" altLang="zh-CN" sz="1600" b="1" i="1" dirty="0">
                <a:solidFill>
                  <a:srgbClr val="FF0000"/>
                </a:solidFill>
                <a:latin typeface="Cambria Math" panose="02040503050406030204" pitchFamily="18" charset="0"/>
              </a:rPr>
              <a:t>∧</a:t>
            </a:r>
            <a:r>
              <a:rPr lang="pt-BR" altLang="zh-CN" sz="1600" b="1" i="1" dirty="0">
                <a:solidFill>
                  <a:srgbClr val="FF0000"/>
                </a:solidFill>
                <a:latin typeface="Inconsolata"/>
              </a:rPr>
              <a:t>b_id&gt;102</a:t>
            </a:r>
            <a:r>
              <a:rPr lang="pt-BR" altLang="zh-CN" sz="2800" b="1" i="1" dirty="0">
                <a:solidFill>
                  <a:srgbClr val="FF0000"/>
                </a:solidFill>
                <a:latin typeface="Inconsolata"/>
              </a:rPr>
              <a:t>(r)</a:t>
            </a:r>
            <a:endParaRPr lang="zh-CN" altLang="en-US" sz="16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19E56DB5-3B26-4386-B99A-D7E23C3AA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840583"/>
              </p:ext>
            </p:extLst>
          </p:nvPr>
        </p:nvGraphicFramePr>
        <p:xfrm>
          <a:off x="9045711" y="4999789"/>
          <a:ext cx="214906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4531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1074531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74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36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A6BA-E7A8-4199-A9F7-13D20F49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Projection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B485-330C-4F7C-AD75-86FB6EFA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4658-BE1E-4C77-9C21-3C0959A76AC0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398CB-94F3-4CE3-9880-9F79A418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061EF-E67D-4B6D-B836-FE67DC6C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F95284B-181B-4F96-BB64-D2D5D641F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615"/>
            <a:ext cx="6112565" cy="453072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CN" dirty="0"/>
              <a:t>Generate a relation with tuples that contains only the specified attributes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altLang="zh-CN" dirty="0"/>
              <a:t>Can </a:t>
            </a:r>
            <a:r>
              <a:rPr lang="en-US" altLang="zh-CN" b="1" dirty="0">
                <a:solidFill>
                  <a:srgbClr val="FF0000"/>
                </a:solidFill>
              </a:rPr>
              <a:t>rearrange</a:t>
            </a:r>
            <a:r>
              <a:rPr lang="en-US" altLang="zh-CN" dirty="0"/>
              <a:t> attributes’ ordering.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altLang="zh-CN" dirty="0"/>
              <a:t>Can </a:t>
            </a:r>
            <a:r>
              <a:rPr lang="en-US" altLang="zh-CN" b="1" dirty="0">
                <a:solidFill>
                  <a:srgbClr val="FF0000"/>
                </a:solidFill>
              </a:rPr>
              <a:t>manipulate</a:t>
            </a:r>
            <a:r>
              <a:rPr lang="en-US" altLang="zh-CN" dirty="0"/>
              <a:t> the values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altLang="zh-CN" b="1" dirty="0">
                <a:solidFill>
                  <a:srgbClr val="00B050"/>
                </a:solidFill>
              </a:rPr>
              <a:t>Duplicate</a:t>
            </a:r>
            <a:r>
              <a:rPr lang="en-US" altLang="zh-CN" dirty="0"/>
              <a:t> rows removed from result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81E254-4D21-49C9-9264-175B4D43E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138" y="780152"/>
            <a:ext cx="3703262" cy="495507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27FFC01-AAFF-494A-A7AF-C9EA3A37E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353472"/>
              </p:ext>
            </p:extLst>
          </p:nvPr>
        </p:nvGraphicFramePr>
        <p:xfrm>
          <a:off x="8610600" y="2151938"/>
          <a:ext cx="214906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4531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1074531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3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5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74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533383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77D62636-A230-4FF8-90B1-8492EA071B41}"/>
              </a:ext>
            </a:extLst>
          </p:cNvPr>
          <p:cNvSpPr/>
          <p:nvPr/>
        </p:nvSpPr>
        <p:spPr>
          <a:xfrm>
            <a:off x="8610600" y="1690688"/>
            <a:ext cx="21490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zh-CN" altLang="en-US" sz="24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4AAF9CB-2A61-4C33-B546-EF2E6310EB7B}"/>
              </a:ext>
            </a:extLst>
          </p:cNvPr>
          <p:cNvSpPr/>
          <p:nvPr/>
        </p:nvSpPr>
        <p:spPr>
          <a:xfrm>
            <a:off x="8191860" y="4382483"/>
            <a:ext cx="35806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2800" b="1" i="1" dirty="0">
                <a:solidFill>
                  <a:srgbClr val="FF0000"/>
                </a:solidFill>
                <a:latin typeface="Courier New" panose="02070309020205020404" pitchFamily="49" charset="0"/>
              </a:rPr>
              <a:t>Π</a:t>
            </a:r>
            <a:r>
              <a:rPr lang="pt-BR" altLang="zh-CN" sz="1600" b="1" i="1" dirty="0">
                <a:solidFill>
                  <a:srgbClr val="FF0000"/>
                </a:solidFill>
                <a:latin typeface="Inconsolata"/>
              </a:rPr>
              <a:t>b_id-100,a_id</a:t>
            </a:r>
            <a:r>
              <a:rPr lang="pt-BR" altLang="zh-CN" sz="2800" b="1" i="1" dirty="0">
                <a:solidFill>
                  <a:srgbClr val="FF0000"/>
                </a:solidFill>
                <a:latin typeface="Inconsolata"/>
              </a:rPr>
              <a:t>(</a:t>
            </a:r>
            <a:r>
              <a:rPr lang="pt-BR" altLang="zh-CN" sz="2800" b="1" i="1" dirty="0">
                <a:solidFill>
                  <a:srgbClr val="FF0000"/>
                </a:solidFill>
                <a:latin typeface="Courier New" panose="02070309020205020404" pitchFamily="49" charset="0"/>
              </a:rPr>
              <a:t>σ</a:t>
            </a:r>
            <a:r>
              <a:rPr lang="pt-BR" altLang="zh-CN" sz="1600" b="1" i="1" dirty="0">
                <a:solidFill>
                  <a:srgbClr val="FF0000"/>
                </a:solidFill>
                <a:latin typeface="Inconsolata"/>
              </a:rPr>
              <a:t>a_id='a2’</a:t>
            </a:r>
            <a:r>
              <a:rPr lang="pt-BR" altLang="zh-CN" sz="2800" b="1" i="1" dirty="0">
                <a:solidFill>
                  <a:srgbClr val="FF0000"/>
                </a:solidFill>
                <a:latin typeface="Inconsolata"/>
              </a:rPr>
              <a:t>(r))</a:t>
            </a:r>
            <a:endParaRPr lang="zh-CN" altLang="en-US" sz="1600" i="1" dirty="0">
              <a:solidFill>
                <a:srgbClr val="FF0000"/>
              </a:solidFill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E0256334-FB9A-4009-B4E2-F30DC341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544125"/>
              </p:ext>
            </p:extLst>
          </p:nvPr>
        </p:nvGraphicFramePr>
        <p:xfrm>
          <a:off x="8362122" y="4925376"/>
          <a:ext cx="285474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370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1427370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b_id-100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3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54360"/>
                  </a:ext>
                </a:extLst>
              </a:tr>
            </a:tbl>
          </a:graphicData>
        </a:graphic>
      </p:graphicFrame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B7F520C-B39C-4FC6-BCDA-033A66A1C603}"/>
              </a:ext>
            </a:extLst>
          </p:cNvPr>
          <p:cNvSpPr/>
          <p:nvPr/>
        </p:nvSpPr>
        <p:spPr>
          <a:xfrm>
            <a:off x="8536738" y="2896061"/>
            <a:ext cx="2296786" cy="715156"/>
          </a:xfrm>
          <a:prstGeom prst="roundRect">
            <a:avLst>
              <a:gd name="adj" fmla="val 11383"/>
            </a:avLst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16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A375A-DAA3-8847-52F0-D81BA14DA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Foundation.</a:t>
            </a:r>
            <a:endParaRPr kumimoji="1" lang="zh-CN" altLang="en-US" dirty="0"/>
          </a:p>
        </p:txBody>
      </p:sp>
      <p:pic>
        <p:nvPicPr>
          <p:cNvPr id="8" name="内容占位符 7" descr="图示&#10;&#10;AI 生成的内容可能不正确。">
            <a:extLst>
              <a:ext uri="{FF2B5EF4-FFF2-40B4-BE49-F238E27FC236}">
                <a16:creationId xmlns:a16="http://schemas.microsoft.com/office/drawing/2014/main" id="{8B3FEF1A-1902-6BD3-C0DC-1F6BBB700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0406"/>
            <a:ext cx="10515600" cy="410177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A7EA4C-6F14-06F2-4B09-7A576D19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9211-21AF-4FDD-9FDF-D9CB92905B57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C7224B-085B-2990-F934-06C7D9A29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463553-E4FD-A5BA-FABA-7F8C9C20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417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E1F7A-9878-D311-4325-DCBF899A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E2F3A3-0652-93C8-47F6-9FE83C041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0139C6-EC67-BDB6-9166-C3BB3838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9211-21AF-4FDD-9FDF-D9CB92905B57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CBB24A-1AC2-E73C-F728-BA6CBBBF9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9E37AA-D196-B8C4-092B-6894CC02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233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A6BA-E7A8-4199-A9F7-13D20F49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Union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B485-330C-4F7C-AD75-86FB6EFA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16A4-00D6-433D-B655-D6C7F269B842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398CB-94F3-4CE3-9880-9F79A418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061EF-E67D-4B6D-B836-FE67DC6C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F95284B-181B-4F96-BB64-D2D5D641F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616"/>
            <a:ext cx="10515600" cy="93082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Generate a relation that contains all tuples that appear in either only one or both input relations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F49461-DA99-4650-8E23-A40BEB54D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135" y="792457"/>
            <a:ext cx="3198426" cy="470897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8B907A1-97A4-4D77-8F39-DAAC06A3E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177782"/>
              </p:ext>
            </p:extLst>
          </p:nvPr>
        </p:nvGraphicFramePr>
        <p:xfrm>
          <a:off x="1137478" y="3959823"/>
          <a:ext cx="2149062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4531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1074531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3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5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74347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0604F73-C326-4406-B846-3728AEDA0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47917"/>
              </p:ext>
            </p:extLst>
          </p:nvPr>
        </p:nvGraphicFramePr>
        <p:xfrm>
          <a:off x="8548755" y="3959823"/>
          <a:ext cx="2149062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4531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1074531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3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5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74347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7D6F35B3-2D4D-4F8D-9420-9416C5800345}"/>
              </a:ext>
            </a:extLst>
          </p:cNvPr>
          <p:cNvSpPr/>
          <p:nvPr/>
        </p:nvSpPr>
        <p:spPr>
          <a:xfrm>
            <a:off x="1137478" y="3498573"/>
            <a:ext cx="2149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7B93F0-56CD-49BB-8624-493948BE1B20}"/>
              </a:ext>
            </a:extLst>
          </p:cNvPr>
          <p:cNvSpPr/>
          <p:nvPr/>
        </p:nvSpPr>
        <p:spPr>
          <a:xfrm>
            <a:off x="8548755" y="3493451"/>
            <a:ext cx="2149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8FA91784-7CE7-4268-B668-05C3A97A3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34448"/>
              </p:ext>
            </p:extLst>
          </p:nvPr>
        </p:nvGraphicFramePr>
        <p:xfrm>
          <a:off x="4843116" y="3242062"/>
          <a:ext cx="214906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4531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1074531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3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5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74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66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16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458341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15E88834-6D93-4EDA-917B-701841EEF7D8}"/>
              </a:ext>
            </a:extLst>
          </p:cNvPr>
          <p:cNvSpPr/>
          <p:nvPr/>
        </p:nvSpPr>
        <p:spPr>
          <a:xfrm>
            <a:off x="4843116" y="2816319"/>
            <a:ext cx="2149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 </a:t>
            </a:r>
            <a:r>
              <a:rPr lang="pt-BR" altLang="en-US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s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6B027F9-919B-4FAC-A9CB-058DD30FC9CC}"/>
              </a:ext>
            </a:extLst>
          </p:cNvPr>
          <p:cNvSpPr/>
          <p:nvPr/>
        </p:nvSpPr>
        <p:spPr>
          <a:xfrm>
            <a:off x="4766623" y="3591133"/>
            <a:ext cx="2296786" cy="1100138"/>
          </a:xfrm>
          <a:prstGeom prst="roundRect">
            <a:avLst>
              <a:gd name="adj" fmla="val 11383"/>
            </a:avLst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9E228A1-A434-4BEA-8498-10E5B7D5B463}"/>
              </a:ext>
            </a:extLst>
          </p:cNvPr>
          <p:cNvSpPr/>
          <p:nvPr/>
        </p:nvSpPr>
        <p:spPr>
          <a:xfrm>
            <a:off x="4766622" y="4701503"/>
            <a:ext cx="2296785" cy="1162072"/>
          </a:xfrm>
          <a:prstGeom prst="roundRect">
            <a:avLst>
              <a:gd name="adj" fmla="val 11383"/>
            </a:avLst>
          </a:prstGeom>
          <a:solidFill>
            <a:srgbClr val="00B050">
              <a:alpha val="26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1F8AE3DB-93AC-4E57-97F5-94DDFC9C0EBD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 flipV="1">
            <a:off x="3286540" y="4141202"/>
            <a:ext cx="1480083" cy="560301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8548F426-4B9E-4D91-92C7-34561AD8ED01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rot="10800000" flipV="1">
            <a:off x="7063407" y="4701503"/>
            <a:ext cx="1485348" cy="581036"/>
          </a:xfrm>
          <a:prstGeom prst="bentConnector3">
            <a:avLst>
              <a:gd name="adj1" fmla="val 50000"/>
            </a:avLst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63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A6BA-E7A8-4199-A9F7-13D20F49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Difference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B485-330C-4F7C-AD75-86FB6EFA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ADB1-D0AD-47D6-A499-8F2302BE036A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398CB-94F3-4CE3-9880-9F79A418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061EF-E67D-4B6D-B836-FE67DC6C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728A0A9-D4DB-4459-862B-7460C3BB954E}"/>
              </a:ext>
            </a:extLst>
          </p:cNvPr>
          <p:cNvSpPr/>
          <p:nvPr/>
        </p:nvSpPr>
        <p:spPr>
          <a:xfrm>
            <a:off x="838200" y="1768013"/>
            <a:ext cx="10515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Generate a relation that contains only the tuples that appear in the first and not the second of the input relations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E0A9CE-0752-4A32-9B46-B6F1C8475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660" y="797131"/>
            <a:ext cx="2994680" cy="481703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DF269FA-A2C6-43DA-863F-4C3629D08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984954"/>
              </p:ext>
            </p:extLst>
          </p:nvPr>
        </p:nvGraphicFramePr>
        <p:xfrm>
          <a:off x="1283252" y="4079093"/>
          <a:ext cx="2149062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4531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1074531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3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5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74347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C694AA3D-5DA3-4766-B2A1-3C66FFE2B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363383"/>
              </p:ext>
            </p:extLst>
          </p:nvPr>
        </p:nvGraphicFramePr>
        <p:xfrm>
          <a:off x="8694529" y="4079093"/>
          <a:ext cx="2149062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4531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1074531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3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5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74347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70FC083D-0983-4046-976D-2DAF62109926}"/>
              </a:ext>
            </a:extLst>
          </p:cNvPr>
          <p:cNvSpPr/>
          <p:nvPr/>
        </p:nvSpPr>
        <p:spPr>
          <a:xfrm>
            <a:off x="1283252" y="3617843"/>
            <a:ext cx="2149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F11C95-03E1-454D-A68C-819025685048}"/>
              </a:ext>
            </a:extLst>
          </p:cNvPr>
          <p:cNvSpPr/>
          <p:nvPr/>
        </p:nvSpPr>
        <p:spPr>
          <a:xfrm>
            <a:off x="8694529" y="3612721"/>
            <a:ext cx="2149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1511FEF-F8C4-44A3-AB60-1FE87EC93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788300"/>
              </p:ext>
            </p:extLst>
          </p:nvPr>
        </p:nvGraphicFramePr>
        <p:xfrm>
          <a:off x="4988890" y="4356804"/>
          <a:ext cx="2149062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4531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1074531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3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54360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74063516-6FF8-4765-8086-2AA39A669A13}"/>
              </a:ext>
            </a:extLst>
          </p:cNvPr>
          <p:cNvSpPr/>
          <p:nvPr/>
        </p:nvSpPr>
        <p:spPr>
          <a:xfrm>
            <a:off x="4988890" y="3931061"/>
            <a:ext cx="2149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- </a:t>
            </a:r>
            <a:r>
              <a:rPr lang="pt-BR" altLang="en-US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s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29AC26D-50D8-4B08-B2EB-A4CBBA7505DC}"/>
              </a:ext>
            </a:extLst>
          </p:cNvPr>
          <p:cNvSpPr/>
          <p:nvPr/>
        </p:nvSpPr>
        <p:spPr>
          <a:xfrm>
            <a:off x="1209390" y="5181394"/>
            <a:ext cx="2296786" cy="400110"/>
          </a:xfrm>
          <a:prstGeom prst="roundRect">
            <a:avLst>
              <a:gd name="adj" fmla="val 11383"/>
            </a:avLst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D059933-E7A0-4267-9DE1-54038B7D5220}"/>
              </a:ext>
            </a:extLst>
          </p:cNvPr>
          <p:cNvSpPr/>
          <p:nvPr/>
        </p:nvSpPr>
        <p:spPr>
          <a:xfrm>
            <a:off x="8620667" y="4448359"/>
            <a:ext cx="2296786" cy="400110"/>
          </a:xfrm>
          <a:prstGeom prst="roundRect">
            <a:avLst>
              <a:gd name="adj" fmla="val 11383"/>
            </a:avLst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4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A6BA-E7A8-4199-A9F7-13D20F49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Product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B485-330C-4F7C-AD75-86FB6EFA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8A39-2D5C-4A56-9359-68BA8ECE4BE4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398CB-94F3-4CE3-9880-9F79A418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061EF-E67D-4B6D-B836-FE67DC6C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F95284B-181B-4F96-BB64-D2D5D641F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8527"/>
            <a:ext cx="10515600" cy="88444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Generate a relation that contains all possible </a:t>
            </a:r>
            <a:r>
              <a:rPr lang="en-US" altLang="zh-CN" b="1" dirty="0">
                <a:solidFill>
                  <a:srgbClr val="FF0000"/>
                </a:solidFill>
              </a:rPr>
              <a:t>combinations</a:t>
            </a:r>
            <a:r>
              <a:rPr lang="en-US" altLang="zh-CN" dirty="0"/>
              <a:t> of tuples from the input relations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A6215A-E779-4082-8CFF-92E0D779C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245" y="786829"/>
            <a:ext cx="2996234" cy="482153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13A7180-745F-4114-B104-99F51A5F5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43350"/>
              </p:ext>
            </p:extLst>
          </p:nvPr>
        </p:nvGraphicFramePr>
        <p:xfrm>
          <a:off x="838200" y="3959823"/>
          <a:ext cx="2149062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4531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1074531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3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5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74347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0242941-858C-47D2-A89E-7A5DACF1E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662611"/>
              </p:ext>
            </p:extLst>
          </p:nvPr>
        </p:nvGraphicFramePr>
        <p:xfrm>
          <a:off x="9204738" y="3959823"/>
          <a:ext cx="2149062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4531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1074531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3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5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74347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C1BA2A88-899A-46D6-8B80-C7FD8BC1F772}"/>
              </a:ext>
            </a:extLst>
          </p:cNvPr>
          <p:cNvSpPr/>
          <p:nvPr/>
        </p:nvSpPr>
        <p:spPr>
          <a:xfrm>
            <a:off x="838200" y="3498573"/>
            <a:ext cx="2149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8B0D04-A881-487B-8377-64A006173E5A}"/>
              </a:ext>
            </a:extLst>
          </p:cNvPr>
          <p:cNvSpPr/>
          <p:nvPr/>
        </p:nvSpPr>
        <p:spPr>
          <a:xfrm>
            <a:off x="9204738" y="3493451"/>
            <a:ext cx="2149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69D979D-0FDC-4CF9-B21A-91E11FEB1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921004"/>
              </p:ext>
            </p:extLst>
          </p:nvPr>
        </p:nvGraphicFramePr>
        <p:xfrm>
          <a:off x="3932584" y="2694859"/>
          <a:ext cx="4678016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9504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1169504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  <a:gridCol w="1169504">
                  <a:extLst>
                    <a:ext uri="{9D8B030D-6E8A-4147-A177-3AD203B41FA5}">
                      <a16:colId xmlns:a16="http://schemas.microsoft.com/office/drawing/2014/main" val="2524954170"/>
                    </a:ext>
                  </a:extLst>
                </a:gridCol>
                <a:gridCol w="1169504">
                  <a:extLst>
                    <a:ext uri="{9D8B030D-6E8A-4147-A177-3AD203B41FA5}">
                      <a16:colId xmlns:a16="http://schemas.microsoft.com/office/drawing/2014/main" val="1144721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r.a_id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r.b_id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s.b_id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3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5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74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087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885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916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15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28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266477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1112D480-56A6-43BA-8DEA-BBE0DDD34000}"/>
              </a:ext>
            </a:extLst>
          </p:cNvPr>
          <p:cNvSpPr/>
          <p:nvPr/>
        </p:nvSpPr>
        <p:spPr>
          <a:xfrm>
            <a:off x="5673588" y="2290701"/>
            <a:ext cx="11960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× s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414A7A9-2120-47E0-A198-CEF3422FCA97}"/>
              </a:ext>
            </a:extLst>
          </p:cNvPr>
          <p:cNvSpPr/>
          <p:nvPr/>
        </p:nvSpPr>
        <p:spPr>
          <a:xfrm>
            <a:off x="6268279" y="4176498"/>
            <a:ext cx="2342321" cy="1101870"/>
          </a:xfrm>
          <a:prstGeom prst="roundRect">
            <a:avLst>
              <a:gd name="adj" fmla="val 11383"/>
            </a:avLst>
          </a:prstGeom>
          <a:solidFill>
            <a:srgbClr val="00B050">
              <a:alpha val="26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EC6604D-8DB9-4A40-9749-CC16ADF79FD6}"/>
              </a:ext>
            </a:extLst>
          </p:cNvPr>
          <p:cNvSpPr/>
          <p:nvPr/>
        </p:nvSpPr>
        <p:spPr>
          <a:xfrm>
            <a:off x="838200" y="4690529"/>
            <a:ext cx="2149062" cy="400110"/>
          </a:xfrm>
          <a:prstGeom prst="roundRect">
            <a:avLst>
              <a:gd name="adj" fmla="val 11383"/>
            </a:avLst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B3AD57E-18E6-4C17-9E29-9D82B8BE422E}"/>
              </a:ext>
            </a:extLst>
          </p:cNvPr>
          <p:cNvSpPr/>
          <p:nvPr/>
        </p:nvSpPr>
        <p:spPr>
          <a:xfrm>
            <a:off x="3929270" y="4176497"/>
            <a:ext cx="2335695" cy="1101869"/>
          </a:xfrm>
          <a:prstGeom prst="roundRect">
            <a:avLst>
              <a:gd name="adj" fmla="val 11383"/>
            </a:avLst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48729EA-52BE-4E27-8AF4-88F667E6C92E}"/>
              </a:ext>
            </a:extLst>
          </p:cNvPr>
          <p:cNvSpPr/>
          <p:nvPr/>
        </p:nvSpPr>
        <p:spPr>
          <a:xfrm>
            <a:off x="9204739" y="4341313"/>
            <a:ext cx="2149062" cy="1101870"/>
          </a:xfrm>
          <a:prstGeom prst="roundRect">
            <a:avLst>
              <a:gd name="adj" fmla="val 11383"/>
            </a:avLst>
          </a:prstGeom>
          <a:solidFill>
            <a:srgbClr val="00B050">
              <a:alpha val="26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21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8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A6BA-E7A8-4199-A9F7-13D20F49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Rename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B485-330C-4F7C-AD75-86FB6EFA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AA866-6AA5-4D5F-AE31-79537259C566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398CB-94F3-4CE3-9880-9F79A418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061EF-E67D-4B6D-B836-FE67DC6C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F95284B-181B-4F96-BB64-D2D5D641F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373"/>
            <a:ext cx="10515600" cy="55976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Provides a name for the results of relational-algebra expressions 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13B167-E220-444C-AC11-6628339127D7}"/>
              </a:ext>
            </a:extLst>
          </p:cNvPr>
          <p:cNvSpPr/>
          <p:nvPr/>
        </p:nvSpPr>
        <p:spPr>
          <a:xfrm>
            <a:off x="4038600" y="735518"/>
            <a:ext cx="46283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atin typeface="Crimson Text"/>
              </a:rPr>
              <a:t>Syntax:( </a:t>
            </a:r>
            <a:r>
              <a:rPr lang="en-US" altLang="en-US" sz="3200" b="1" i="1" dirty="0">
                <a:solidFill>
                  <a:srgbClr val="FF0000"/>
                </a:solidFill>
                <a:latin typeface="Crimson Text"/>
                <a:sym typeface="Symbol" panose="05050102010706020507" pitchFamily="18" charset="2"/>
              </a:rPr>
              <a:t></a:t>
            </a:r>
            <a:r>
              <a:rPr lang="en-US" altLang="en-US" sz="3200" b="1" i="1" baseline="-25000" dirty="0">
                <a:solidFill>
                  <a:srgbClr val="FF0000"/>
                </a:solidFill>
                <a:latin typeface="Crimson Text"/>
                <a:sym typeface="Symbol" panose="05050102010706020507" pitchFamily="18" charset="2"/>
              </a:rPr>
              <a:t>x(A1,A2,…,An)</a:t>
            </a:r>
            <a:r>
              <a:rPr lang="en-US" altLang="en-US" sz="3200" b="1" i="1" dirty="0">
                <a:solidFill>
                  <a:srgbClr val="FF0000"/>
                </a:solidFill>
                <a:latin typeface="Crimson Text"/>
                <a:sym typeface="Symbol" panose="05050102010706020507" pitchFamily="18" charset="2"/>
              </a:rPr>
              <a:t> (E) </a:t>
            </a:r>
            <a:r>
              <a:rPr lang="en-US" altLang="zh-CN" sz="3200" b="1" dirty="0">
                <a:latin typeface="Crimson Text"/>
              </a:rPr>
              <a:t>)</a:t>
            </a:r>
            <a:endParaRPr lang="zh-CN" altLang="en-US" sz="24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E28C5D6-301D-46EC-A82C-A01D07D3C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353973"/>
              </p:ext>
            </p:extLst>
          </p:nvPr>
        </p:nvGraphicFramePr>
        <p:xfrm>
          <a:off x="838200" y="3558347"/>
          <a:ext cx="214906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4531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1074531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3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5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74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533383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ACC47C5D-567F-4C61-9567-69AB33EB9F00}"/>
              </a:ext>
            </a:extLst>
          </p:cNvPr>
          <p:cNvSpPr/>
          <p:nvPr/>
        </p:nvSpPr>
        <p:spPr>
          <a:xfrm>
            <a:off x="838200" y="3097097"/>
            <a:ext cx="21490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zh-CN" altLang="en-US" sz="24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EFB77E-4ED9-4C6C-94FE-BA1533645283}"/>
              </a:ext>
            </a:extLst>
          </p:cNvPr>
          <p:cNvSpPr/>
          <p:nvPr/>
        </p:nvSpPr>
        <p:spPr>
          <a:xfrm>
            <a:off x="7162801" y="3470355"/>
            <a:ext cx="4628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800" b="1" i="1" dirty="0">
                <a:solidFill>
                  <a:srgbClr val="FF0000"/>
                </a:solidFill>
                <a:latin typeface="Crimson Text"/>
                <a:sym typeface="Symbol" panose="05050102010706020507" pitchFamily="18" charset="2"/>
              </a:rPr>
              <a:t></a:t>
            </a:r>
            <a:r>
              <a:rPr lang="en-US" altLang="en-US" sz="2800" b="1" i="1" baseline="-25000" dirty="0">
                <a:solidFill>
                  <a:srgbClr val="FF0000"/>
                </a:solidFill>
                <a:latin typeface="Crimson Text"/>
                <a:sym typeface="Symbol" panose="05050102010706020507" pitchFamily="18" charset="2"/>
              </a:rPr>
              <a:t>s(</a:t>
            </a:r>
            <a:r>
              <a:rPr lang="en-US" altLang="en-US" sz="2800" b="1" i="1" baseline="-25000" dirty="0" err="1">
                <a:solidFill>
                  <a:srgbClr val="FF0000"/>
                </a:solidFill>
                <a:latin typeface="Crimson Text"/>
                <a:sym typeface="Symbol" panose="05050102010706020507" pitchFamily="18" charset="2"/>
              </a:rPr>
              <a:t>bid,aid</a:t>
            </a:r>
            <a:r>
              <a:rPr lang="en-US" altLang="en-US" sz="2800" b="1" i="1" baseline="-25000" dirty="0">
                <a:solidFill>
                  <a:srgbClr val="FF0000"/>
                </a:solidFill>
                <a:latin typeface="Crimson Text"/>
                <a:sym typeface="Symbol" panose="05050102010706020507" pitchFamily="18" charset="2"/>
              </a:rPr>
              <a:t>)</a:t>
            </a:r>
            <a:r>
              <a:rPr lang="pt-BR" altLang="zh-CN" sz="2800" b="1" i="1" dirty="0">
                <a:solidFill>
                  <a:srgbClr val="FF0000"/>
                </a:solidFill>
                <a:latin typeface="Courier New" panose="02070309020205020404" pitchFamily="49" charset="0"/>
              </a:rPr>
              <a:t>(</a:t>
            </a:r>
            <a:r>
              <a:rPr lang="pt-BR" altLang="zh-CN" sz="2800" b="1" i="1" dirty="0">
                <a:latin typeface="Courier New" panose="02070309020205020404" pitchFamily="49" charset="0"/>
              </a:rPr>
              <a:t>Π</a:t>
            </a:r>
            <a:r>
              <a:rPr lang="pt-BR" altLang="zh-CN" sz="1600" b="1" i="1" dirty="0">
                <a:latin typeface="Inconsolata"/>
              </a:rPr>
              <a:t>b_id-100,a_id</a:t>
            </a:r>
            <a:r>
              <a:rPr lang="pt-BR" altLang="zh-CN" sz="2800" b="1" i="1" dirty="0">
                <a:latin typeface="Inconsolata"/>
              </a:rPr>
              <a:t>(</a:t>
            </a:r>
            <a:r>
              <a:rPr lang="pt-BR" altLang="zh-CN" sz="2800" b="1" i="1" dirty="0">
                <a:latin typeface="Courier New" panose="02070309020205020404" pitchFamily="49" charset="0"/>
              </a:rPr>
              <a:t>σ</a:t>
            </a:r>
            <a:r>
              <a:rPr lang="pt-BR" altLang="zh-CN" sz="1600" b="1" i="1" dirty="0">
                <a:latin typeface="Inconsolata"/>
              </a:rPr>
              <a:t>a_id='a2’</a:t>
            </a:r>
            <a:r>
              <a:rPr lang="pt-BR" altLang="zh-CN" sz="2800" b="1" i="1" dirty="0">
                <a:latin typeface="Inconsolata"/>
              </a:rPr>
              <a:t>(r))</a:t>
            </a:r>
            <a:r>
              <a:rPr lang="pt-BR" altLang="zh-CN" sz="2800" b="1" i="1" dirty="0">
                <a:solidFill>
                  <a:srgbClr val="FF0000"/>
                </a:solidFill>
                <a:latin typeface="Inconsolata"/>
              </a:rPr>
              <a:t>)</a:t>
            </a:r>
            <a:endParaRPr lang="zh-CN" altLang="en-US" sz="1600" i="1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7ABB64-7BB3-4068-8756-B1D91FDD93EE}"/>
              </a:ext>
            </a:extLst>
          </p:cNvPr>
          <p:cNvSpPr/>
          <p:nvPr/>
        </p:nvSpPr>
        <p:spPr>
          <a:xfrm>
            <a:off x="3643603" y="3536538"/>
            <a:ext cx="35806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2800" b="1" i="1" dirty="0">
                <a:latin typeface="Courier New" panose="02070309020205020404" pitchFamily="49" charset="0"/>
              </a:rPr>
              <a:t>Π</a:t>
            </a:r>
            <a:r>
              <a:rPr lang="pt-BR" altLang="zh-CN" sz="1600" b="1" i="1" dirty="0">
                <a:latin typeface="Inconsolata"/>
              </a:rPr>
              <a:t>b_id-100,a_id</a:t>
            </a:r>
            <a:r>
              <a:rPr lang="pt-BR" altLang="zh-CN" sz="2800" b="1" i="1" dirty="0">
                <a:latin typeface="Inconsolata"/>
              </a:rPr>
              <a:t>(</a:t>
            </a:r>
            <a:r>
              <a:rPr lang="pt-BR" altLang="zh-CN" sz="2800" b="1" i="1" dirty="0">
                <a:latin typeface="Courier New" panose="02070309020205020404" pitchFamily="49" charset="0"/>
              </a:rPr>
              <a:t>σ</a:t>
            </a:r>
            <a:r>
              <a:rPr lang="pt-BR" altLang="zh-CN" sz="1600" b="1" i="1" dirty="0">
                <a:latin typeface="Inconsolata"/>
              </a:rPr>
              <a:t>a_id='a2’</a:t>
            </a:r>
            <a:r>
              <a:rPr lang="pt-BR" altLang="zh-CN" sz="2800" b="1" i="1" dirty="0">
                <a:latin typeface="Inconsolata"/>
              </a:rPr>
              <a:t>(r))</a:t>
            </a:r>
            <a:endParaRPr lang="zh-CN" altLang="en-US" sz="1600" i="1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69B818E8-3A35-4668-8BF7-676B0942E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027833"/>
              </p:ext>
            </p:extLst>
          </p:nvPr>
        </p:nvGraphicFramePr>
        <p:xfrm>
          <a:off x="3813865" y="4079431"/>
          <a:ext cx="285474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370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1427370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b_id-100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3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54360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811EDF00-9B06-4458-BF3A-9D9B38F21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901357"/>
              </p:ext>
            </p:extLst>
          </p:nvPr>
        </p:nvGraphicFramePr>
        <p:xfrm>
          <a:off x="8153400" y="4059758"/>
          <a:ext cx="285474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370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1427370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3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54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58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A6BA-E7A8-4199-A9F7-13D20F49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Intersection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B485-330C-4F7C-AD75-86FB6EFA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48E2-810E-468A-A6C1-070CD5C83B55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398CB-94F3-4CE3-9880-9F79A418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061EF-E67D-4B6D-B836-FE67DC6C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F95284B-181B-4F96-BB64-D2D5D641F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868"/>
            <a:ext cx="10515600" cy="95733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Generate a relation that contains only the tuples that appear in </a:t>
            </a:r>
            <a:r>
              <a:rPr lang="en-US" altLang="zh-CN" b="1" dirty="0">
                <a:solidFill>
                  <a:srgbClr val="FF0000"/>
                </a:solidFill>
              </a:rPr>
              <a:t>both</a:t>
            </a:r>
            <a:r>
              <a:rPr lang="en-US" altLang="zh-CN" dirty="0"/>
              <a:t> of the input relations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72C2ED-E735-4835-8F6D-EA9BF0047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082" y="755511"/>
            <a:ext cx="3312315" cy="510072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42A3EF5-6FD7-4D99-9D63-B98BF86F7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663107"/>
              </p:ext>
            </p:extLst>
          </p:nvPr>
        </p:nvGraphicFramePr>
        <p:xfrm>
          <a:off x="1329635" y="4041281"/>
          <a:ext cx="2149062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4531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1074531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3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5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74347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5671E7C-FA04-4B6C-A569-33F96158D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255923"/>
              </p:ext>
            </p:extLst>
          </p:nvPr>
        </p:nvGraphicFramePr>
        <p:xfrm>
          <a:off x="8740912" y="4041281"/>
          <a:ext cx="2149062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4531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1074531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3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5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74347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66D38175-1472-4308-89B6-A97AD25378D3}"/>
              </a:ext>
            </a:extLst>
          </p:cNvPr>
          <p:cNvSpPr/>
          <p:nvPr/>
        </p:nvSpPr>
        <p:spPr>
          <a:xfrm>
            <a:off x="1329635" y="3580031"/>
            <a:ext cx="2149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84BEA0A-F132-43CA-B56C-F92D05C9CFDE}"/>
              </a:ext>
            </a:extLst>
          </p:cNvPr>
          <p:cNvSpPr/>
          <p:nvPr/>
        </p:nvSpPr>
        <p:spPr>
          <a:xfrm>
            <a:off x="8740912" y="3574909"/>
            <a:ext cx="2149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D1BBCC5B-45B5-4DAE-96CC-991420A51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437196"/>
              </p:ext>
            </p:extLst>
          </p:nvPr>
        </p:nvGraphicFramePr>
        <p:xfrm>
          <a:off x="5007990" y="4412121"/>
          <a:ext cx="214906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4531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1074531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666575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A63246DB-C309-418C-B20B-E69F2128314D}"/>
              </a:ext>
            </a:extLst>
          </p:cNvPr>
          <p:cNvSpPr/>
          <p:nvPr/>
        </p:nvSpPr>
        <p:spPr>
          <a:xfrm>
            <a:off x="5007990" y="3945749"/>
            <a:ext cx="2149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∩ s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795E9AB-56F4-4D65-9AF7-6D59350A6C22}"/>
              </a:ext>
            </a:extLst>
          </p:cNvPr>
          <p:cNvSpPr/>
          <p:nvPr/>
        </p:nvSpPr>
        <p:spPr>
          <a:xfrm>
            <a:off x="1228490" y="5136268"/>
            <a:ext cx="2296786" cy="400110"/>
          </a:xfrm>
          <a:prstGeom prst="roundRect">
            <a:avLst>
              <a:gd name="adj" fmla="val 11383"/>
            </a:avLst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D17E3BF-3B43-45AC-BE5B-D7CF154D6662}"/>
              </a:ext>
            </a:extLst>
          </p:cNvPr>
          <p:cNvSpPr/>
          <p:nvPr/>
        </p:nvSpPr>
        <p:spPr>
          <a:xfrm>
            <a:off x="8686345" y="4406618"/>
            <a:ext cx="2296786" cy="400110"/>
          </a:xfrm>
          <a:prstGeom prst="roundRect">
            <a:avLst>
              <a:gd name="adj" fmla="val 11383"/>
            </a:avLst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A6BA-E7A8-4199-A9F7-13D20F49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Nature Join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B485-330C-4F7C-AD75-86FB6EFA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15ECC-7D33-4C83-966E-F0FC3F2D06EB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398CB-94F3-4CE3-9880-9F79A418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061EF-E67D-4B6D-B836-FE67DC6C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F95284B-181B-4F96-BB64-D2D5D641F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144103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dirty="0"/>
              <a:t>Generate a relation that contains all tuples that are a combination of two tuples (one from each input relation) with a common value(s) for one or more attributes.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F6E444-702E-4C45-9D69-9F3369320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85" y="791748"/>
            <a:ext cx="3192617" cy="472316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628A19D-A808-4549-82CE-456A9030A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250317"/>
              </p:ext>
            </p:extLst>
          </p:nvPr>
        </p:nvGraphicFramePr>
        <p:xfrm>
          <a:off x="1028148" y="4041281"/>
          <a:ext cx="2553252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1084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851084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  <a:gridCol w="851084">
                  <a:extLst>
                    <a:ext uri="{9D8B030D-6E8A-4147-A177-3AD203B41FA5}">
                      <a16:colId xmlns:a16="http://schemas.microsoft.com/office/drawing/2014/main" val="3123251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xxx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3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yyy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5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zzz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74347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8C518C6-FA88-474F-83BF-F38E669CD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978315"/>
              </p:ext>
            </p:extLst>
          </p:nvPr>
        </p:nvGraphicFramePr>
        <p:xfrm>
          <a:off x="8740912" y="4041281"/>
          <a:ext cx="2612889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70963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870963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  <a:gridCol w="870963">
                  <a:extLst>
                    <a:ext uri="{9D8B030D-6E8A-4147-A177-3AD203B41FA5}">
                      <a16:colId xmlns:a16="http://schemas.microsoft.com/office/drawing/2014/main" val="701369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777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3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888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5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999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74347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0E511961-B58B-4ED2-92C7-485DEA122176}"/>
              </a:ext>
            </a:extLst>
          </p:cNvPr>
          <p:cNvSpPr/>
          <p:nvPr/>
        </p:nvSpPr>
        <p:spPr>
          <a:xfrm>
            <a:off x="1329635" y="3574909"/>
            <a:ext cx="2149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5FAE71-CC06-4C32-B516-3BE719466EE1}"/>
              </a:ext>
            </a:extLst>
          </p:cNvPr>
          <p:cNvSpPr/>
          <p:nvPr/>
        </p:nvSpPr>
        <p:spPr>
          <a:xfrm>
            <a:off x="9237286" y="3545639"/>
            <a:ext cx="2149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028F024D-CE76-414B-A76E-558DCBE59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226921"/>
              </p:ext>
            </p:extLst>
          </p:nvPr>
        </p:nvGraphicFramePr>
        <p:xfrm>
          <a:off x="4685885" y="4420013"/>
          <a:ext cx="314541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6353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786353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  <a:gridCol w="786353">
                  <a:extLst>
                    <a:ext uri="{9D8B030D-6E8A-4147-A177-3AD203B41FA5}">
                      <a16:colId xmlns:a16="http://schemas.microsoft.com/office/drawing/2014/main" val="4215495135"/>
                    </a:ext>
                  </a:extLst>
                </a:gridCol>
                <a:gridCol w="786353">
                  <a:extLst>
                    <a:ext uri="{9D8B030D-6E8A-4147-A177-3AD203B41FA5}">
                      <a16:colId xmlns:a16="http://schemas.microsoft.com/office/drawing/2014/main" val="1631111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zzz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777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666575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E70C4B21-4B23-4EDB-ABAC-DC940B3C3BA8}"/>
              </a:ext>
            </a:extLst>
          </p:cNvPr>
          <p:cNvSpPr/>
          <p:nvPr/>
        </p:nvSpPr>
        <p:spPr>
          <a:xfrm>
            <a:off x="5184060" y="3841226"/>
            <a:ext cx="2149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⋈ s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93E04C1-8354-4A1C-9075-4C4226D542A7}"/>
              </a:ext>
            </a:extLst>
          </p:cNvPr>
          <p:cNvSpPr/>
          <p:nvPr/>
        </p:nvSpPr>
        <p:spPr>
          <a:xfrm>
            <a:off x="1028147" y="5144409"/>
            <a:ext cx="2553251" cy="400110"/>
          </a:xfrm>
          <a:prstGeom prst="roundRect">
            <a:avLst>
              <a:gd name="adj" fmla="val 11383"/>
            </a:avLst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4112366-AE0A-4B67-80A5-6FC0E3C12A4B}"/>
              </a:ext>
            </a:extLst>
          </p:cNvPr>
          <p:cNvSpPr/>
          <p:nvPr/>
        </p:nvSpPr>
        <p:spPr>
          <a:xfrm>
            <a:off x="8740912" y="4406761"/>
            <a:ext cx="2645436" cy="400110"/>
          </a:xfrm>
          <a:prstGeom prst="roundRect">
            <a:avLst>
              <a:gd name="adj" fmla="val 11383"/>
            </a:avLst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9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79BE8-6413-12B0-2BEB-8D73B3570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441110-FA37-A28F-92EA-7FF8DC6A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D7B1F9-62F1-6959-643E-B4528FAC6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A8AA06-A736-7A7D-0780-E545869F5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9211-21AF-4FDD-9FDF-D9CB92905B57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69F4C6-740B-6E7B-7814-335E42540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E7F815-692A-0277-C699-F7619B154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245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A6BA-E7A8-4199-A9F7-13D20F49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Assignment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E7154-FC27-4996-91AC-44AD8595C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/>
          <a:lstStyle/>
          <a:p>
            <a:r>
              <a:rPr lang="en-US" altLang="zh-CN" dirty="0"/>
              <a:t>Assigning a relational-algebra expression to </a:t>
            </a:r>
            <a:r>
              <a:rPr lang="en-US" altLang="zh-CN" b="1" dirty="0">
                <a:solidFill>
                  <a:srgbClr val="00B050"/>
                </a:solidFill>
              </a:rPr>
              <a:t>temporary</a:t>
            </a:r>
            <a:r>
              <a:rPr lang="en-US" altLang="zh-CN" dirty="0"/>
              <a:t> relation variables</a:t>
            </a:r>
          </a:p>
          <a:p>
            <a:r>
              <a:rPr lang="en-US" altLang="zh-CN" dirty="0"/>
              <a:t>A query can be written as a sequential </a:t>
            </a:r>
            <a:r>
              <a:rPr lang="en-US" altLang="zh-CN" b="1" dirty="0">
                <a:solidFill>
                  <a:srgbClr val="00B050"/>
                </a:solidFill>
              </a:rPr>
              <a:t>program</a:t>
            </a:r>
            <a:r>
              <a:rPr lang="en-US" altLang="zh-CN" dirty="0"/>
              <a:t> consisting of a series of assignments 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B485-330C-4F7C-AD75-86FB6EFA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C5F4-79E3-43CE-9904-812E3EAB2791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398CB-94F3-4CE3-9880-9F79A418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061EF-E67D-4B6D-B836-FE67DC6C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8383A-560D-4C9B-B720-737EA7552452}"/>
              </a:ext>
            </a:extLst>
          </p:cNvPr>
          <p:cNvSpPr/>
          <p:nvPr/>
        </p:nvSpPr>
        <p:spPr>
          <a:xfrm>
            <a:off x="3675860" y="4389438"/>
            <a:ext cx="4566991" cy="18319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1800"/>
              </a:spcBef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Physics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en-US" sz="2000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i="1" baseline="-25000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dept_name</a:t>
            </a:r>
            <a:r>
              <a:rPr lang="en-US" altLang="en-US" sz="2000" i="1" baseline="-25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=</a:t>
            </a:r>
            <a:r>
              <a:rPr lang="ja-JP" altLang="en-US" sz="2000" i="1" baseline="-25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“</a:t>
            </a:r>
            <a:r>
              <a:rPr lang="en-US" altLang="ja-JP" sz="2000" i="1" baseline="-25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Physics</a:t>
            </a:r>
            <a:r>
              <a:rPr lang="ja-JP" altLang="en-US" sz="2000" i="1" baseline="-25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”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(</a:t>
            </a:r>
            <a:r>
              <a:rPr lang="en-US" altLang="ja-JP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</a:t>
            </a:r>
          </a:p>
          <a:p>
            <a:pPr>
              <a:spcBef>
                <a:spcPts val="1800"/>
              </a:spcBef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Music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en-US" sz="2000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i="1" baseline="-25000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dept_name</a:t>
            </a:r>
            <a:r>
              <a:rPr lang="en-US" altLang="en-US" sz="2000" i="1" baseline="-25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=</a:t>
            </a:r>
            <a:r>
              <a:rPr lang="ja-JP" altLang="en-US" sz="2000" i="1" baseline="-25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“</a:t>
            </a:r>
            <a:r>
              <a:rPr lang="en-US" altLang="ja-JP" sz="2000" i="1" baseline="-25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Music”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(</a:t>
            </a:r>
            <a:r>
              <a:rPr lang="en-US" altLang="ja-JP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</a:t>
            </a:r>
          </a:p>
          <a:p>
            <a:pPr>
              <a:spcBef>
                <a:spcPts val="1800"/>
              </a:spcBef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Result  </a:t>
            </a:r>
            <a:r>
              <a:rPr lang="en-US" altLang="en-US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Physics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Music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9E1EEF-B8F9-428F-BAB5-4E70B6FFF467}"/>
              </a:ext>
            </a:extLst>
          </p:cNvPr>
          <p:cNvSpPr/>
          <p:nvPr/>
        </p:nvSpPr>
        <p:spPr>
          <a:xfrm>
            <a:off x="3054141" y="3838853"/>
            <a:ext cx="6083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all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instructor in the “Physics” and “Music” department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858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A6BA-E7A8-4199-A9F7-13D20F49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Aggregation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B485-330C-4F7C-AD75-86FB6EFA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BE9B0-6EE1-4705-8C26-EC188D836DA3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398CB-94F3-4CE3-9880-9F79A418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061EF-E67D-4B6D-B836-FE67DC6C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F95284B-181B-4F96-BB64-D2D5D641F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altLang="zh-CN" dirty="0"/>
              <a:t>Allows a function to be computed over the set of values returned by a query</a:t>
            </a:r>
          </a:p>
          <a:p>
            <a:pPr lvl="1"/>
            <a:r>
              <a:rPr lang="en-US" altLang="zh-CN" dirty="0"/>
              <a:t>average, sum, min, max, count, …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C88EDE-D7F9-47A1-A72D-680B90221625}"/>
              </a:ext>
            </a:extLst>
          </p:cNvPr>
          <p:cNvSpPr/>
          <p:nvPr/>
        </p:nvSpPr>
        <p:spPr>
          <a:xfrm>
            <a:off x="4164496" y="735518"/>
            <a:ext cx="5562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atin typeface="Crimson Text"/>
              </a:rPr>
              <a:t>Syntax:( </a:t>
            </a:r>
            <a:r>
              <a:rPr lang="en-US" altLang="en-US" sz="3200" b="1" i="1" baseline="-25000" dirty="0">
                <a:solidFill>
                  <a:srgbClr val="FF0000"/>
                </a:solidFill>
                <a:latin typeface="Crimson Text"/>
                <a:sym typeface="Symbol" panose="05050102010706020507" pitchFamily="18" charset="2"/>
              </a:rPr>
              <a:t>(A1,A2,…,An)</a:t>
            </a:r>
            <a:r>
              <a:rPr lang="el-GR" altLang="en-US" sz="3200" b="1" dirty="0">
                <a:solidFill>
                  <a:srgbClr val="FF0000"/>
                </a:solidFill>
                <a:cs typeface="Arial" panose="020B0604020202020204" pitchFamily="34" charset="0"/>
              </a:rPr>
              <a:t>γ</a:t>
            </a:r>
            <a:r>
              <a:rPr lang="en-US" altLang="en-US" sz="3200" b="1" i="1" baseline="-25000" dirty="0">
                <a:solidFill>
                  <a:srgbClr val="FF0000"/>
                </a:solidFill>
                <a:latin typeface="Crimson Text"/>
                <a:sym typeface="Symbol" panose="05050102010706020507" pitchFamily="18" charset="2"/>
              </a:rPr>
              <a:t>f1,f2,…,</a:t>
            </a:r>
            <a:r>
              <a:rPr lang="en-US" altLang="en-US" sz="3200" b="1" i="1" baseline="-25000" dirty="0" err="1">
                <a:solidFill>
                  <a:srgbClr val="FF0000"/>
                </a:solidFill>
                <a:latin typeface="Crimson Text"/>
                <a:sym typeface="Symbol" panose="05050102010706020507" pitchFamily="18" charset="2"/>
              </a:rPr>
              <a:t>fm</a:t>
            </a:r>
            <a:r>
              <a:rPr lang="en-US" altLang="en-US" sz="3200" b="1" i="1" dirty="0">
                <a:solidFill>
                  <a:srgbClr val="FF0000"/>
                </a:solidFill>
                <a:latin typeface="Crimson Text"/>
                <a:sym typeface="Symbol" panose="05050102010706020507" pitchFamily="18" charset="2"/>
              </a:rPr>
              <a:t>(E) </a:t>
            </a:r>
            <a:r>
              <a:rPr lang="en-US" altLang="zh-CN" sz="3200" b="1" dirty="0">
                <a:latin typeface="Crimson Text"/>
              </a:rPr>
              <a:t>)</a:t>
            </a:r>
            <a:endParaRPr lang="zh-CN" altLang="en-US" sz="2400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2A43183-52FD-43A1-8469-382E3CE8C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134517"/>
              </p:ext>
            </p:extLst>
          </p:nvPr>
        </p:nvGraphicFramePr>
        <p:xfrm>
          <a:off x="1328530" y="3545814"/>
          <a:ext cx="214906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4531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1074531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3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5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74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398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069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106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95249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54D62998-6838-4985-A474-A36665830A74}"/>
              </a:ext>
            </a:extLst>
          </p:cNvPr>
          <p:cNvSpPr/>
          <p:nvPr/>
        </p:nvSpPr>
        <p:spPr>
          <a:xfrm>
            <a:off x="1328530" y="3145704"/>
            <a:ext cx="2149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zh-CN" alt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4DD7A7-F036-4734-AE8C-20897B029E08}"/>
              </a:ext>
            </a:extLst>
          </p:cNvPr>
          <p:cNvSpPr/>
          <p:nvPr/>
        </p:nvSpPr>
        <p:spPr>
          <a:xfrm>
            <a:off x="7095601" y="3286125"/>
            <a:ext cx="3029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i="1" baseline="-25000" dirty="0" err="1">
                <a:solidFill>
                  <a:srgbClr val="FF0000"/>
                </a:solidFill>
                <a:latin typeface="Crimson Text"/>
                <a:sym typeface="Symbol" panose="05050102010706020507" pitchFamily="18" charset="2"/>
              </a:rPr>
              <a:t>a_id</a:t>
            </a:r>
            <a:r>
              <a:rPr lang="el-GR" altLang="en-US" sz="2400" b="1" dirty="0">
                <a:solidFill>
                  <a:srgbClr val="FF0000"/>
                </a:solidFill>
                <a:cs typeface="Arial" panose="020B0604020202020204" pitchFamily="34" charset="0"/>
              </a:rPr>
              <a:t>γ</a:t>
            </a:r>
            <a:r>
              <a:rPr lang="en-US" altLang="en-US" sz="2400" b="1" i="1" baseline="-25000" dirty="0">
                <a:solidFill>
                  <a:srgbClr val="FF0000"/>
                </a:solidFill>
                <a:latin typeface="Crimson Text"/>
                <a:sym typeface="Symbol" panose="05050102010706020507" pitchFamily="18" charset="2"/>
              </a:rPr>
              <a:t>MIN(</a:t>
            </a:r>
            <a:r>
              <a:rPr lang="en-US" altLang="en-US" sz="2400" b="1" i="1" baseline="-25000" dirty="0" err="1">
                <a:solidFill>
                  <a:srgbClr val="FF0000"/>
                </a:solidFill>
                <a:latin typeface="Crimson Text"/>
                <a:sym typeface="Symbol" panose="05050102010706020507" pitchFamily="18" charset="2"/>
              </a:rPr>
              <a:t>b_id</a:t>
            </a:r>
            <a:r>
              <a:rPr lang="en-US" altLang="en-US" sz="2400" b="1" i="1" baseline="-25000" dirty="0">
                <a:solidFill>
                  <a:srgbClr val="FF0000"/>
                </a:solidFill>
                <a:latin typeface="Crimson Text"/>
                <a:sym typeface="Symbol" panose="05050102010706020507" pitchFamily="18" charset="2"/>
              </a:rPr>
              <a:t>),SUM(</a:t>
            </a:r>
            <a:r>
              <a:rPr lang="en-US" altLang="en-US" sz="2400" b="1" i="1" baseline="-25000" dirty="0" err="1">
                <a:solidFill>
                  <a:srgbClr val="FF0000"/>
                </a:solidFill>
                <a:latin typeface="Crimson Text"/>
                <a:sym typeface="Symbol" panose="05050102010706020507" pitchFamily="18" charset="2"/>
              </a:rPr>
              <a:t>b_id</a:t>
            </a:r>
            <a:r>
              <a:rPr lang="en-US" altLang="en-US" sz="2400" b="1" i="1" baseline="-25000" dirty="0">
                <a:solidFill>
                  <a:srgbClr val="FF0000"/>
                </a:solidFill>
                <a:latin typeface="Crimson Text"/>
                <a:sym typeface="Symbol" panose="05050102010706020507" pitchFamily="18" charset="2"/>
              </a:rPr>
              <a:t>)</a:t>
            </a:r>
            <a:r>
              <a:rPr lang="en-US" altLang="en-US" sz="2400" b="1" i="1" dirty="0">
                <a:solidFill>
                  <a:srgbClr val="FF0000"/>
                </a:solidFill>
                <a:latin typeface="Crimson Text"/>
                <a:sym typeface="Symbol" panose="05050102010706020507" pitchFamily="18" charset="2"/>
              </a:rPr>
              <a:t>(r) </a:t>
            </a:r>
            <a:endParaRPr lang="zh-CN" altLang="en-US" sz="2400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CA3CC68-C57B-4A4C-9F5F-682D4446F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421186"/>
              </p:ext>
            </p:extLst>
          </p:nvPr>
        </p:nvGraphicFramePr>
        <p:xfrm>
          <a:off x="6560488" y="3925612"/>
          <a:ext cx="411480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56991373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0899358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70120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a_id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MIN(</a:t>
                      </a:r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SUM(</a:t>
                      </a:r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b_id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3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5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398214"/>
                  </a:ext>
                </a:extLst>
              </a:tr>
            </a:tbl>
          </a:graphicData>
        </a:graphic>
      </p:graphicFrame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070015D-E4AA-42F8-841A-08C85B860042}"/>
              </a:ext>
            </a:extLst>
          </p:cNvPr>
          <p:cNvSpPr/>
          <p:nvPr/>
        </p:nvSpPr>
        <p:spPr>
          <a:xfrm>
            <a:off x="1328529" y="5039824"/>
            <a:ext cx="2149063" cy="1101870"/>
          </a:xfrm>
          <a:prstGeom prst="roundRect">
            <a:avLst>
              <a:gd name="adj" fmla="val 11383"/>
            </a:avLst>
          </a:prstGeom>
          <a:solidFill>
            <a:srgbClr val="00B050">
              <a:alpha val="26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35FEF3D-1CC3-4695-8C91-43A65C7FA4B7}"/>
              </a:ext>
            </a:extLst>
          </p:cNvPr>
          <p:cNvSpPr/>
          <p:nvPr/>
        </p:nvSpPr>
        <p:spPr>
          <a:xfrm>
            <a:off x="1328531" y="4292819"/>
            <a:ext cx="2149062" cy="743007"/>
          </a:xfrm>
          <a:prstGeom prst="roundRect">
            <a:avLst>
              <a:gd name="adj" fmla="val 11383"/>
            </a:avLst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A144A77-046A-44F9-A7CA-F31521967CF0}"/>
              </a:ext>
            </a:extLst>
          </p:cNvPr>
          <p:cNvSpPr/>
          <p:nvPr/>
        </p:nvSpPr>
        <p:spPr>
          <a:xfrm>
            <a:off x="6565348" y="4671905"/>
            <a:ext cx="4109940" cy="363921"/>
          </a:xfrm>
          <a:prstGeom prst="roundRect">
            <a:avLst>
              <a:gd name="adj" fmla="val 11383"/>
            </a:avLst>
          </a:prstGeom>
          <a:solidFill>
            <a:srgbClr val="FF0000">
              <a:alpha val="2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6F693FC-00FC-4655-8936-266F4F3CEF5C}"/>
              </a:ext>
            </a:extLst>
          </p:cNvPr>
          <p:cNvSpPr/>
          <p:nvPr/>
        </p:nvSpPr>
        <p:spPr>
          <a:xfrm>
            <a:off x="6560487" y="5044610"/>
            <a:ext cx="4109940" cy="363921"/>
          </a:xfrm>
          <a:prstGeom prst="roundRect">
            <a:avLst>
              <a:gd name="adj" fmla="val 11383"/>
            </a:avLst>
          </a:prstGeom>
          <a:solidFill>
            <a:srgbClr val="00B050">
              <a:alpha val="26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48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FD5CC-1E18-FD39-6BAB-EB15E4C3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Database.</a:t>
            </a:r>
            <a:endParaRPr kumimoji="1" lang="zh-CN" altLang="en-US" dirty="0"/>
          </a:p>
        </p:txBody>
      </p:sp>
      <p:pic>
        <p:nvPicPr>
          <p:cNvPr id="8" name="内容占位符 7" descr="图示&#10;&#10;AI 生成的内容可能不正确。">
            <a:extLst>
              <a:ext uri="{FF2B5EF4-FFF2-40B4-BE49-F238E27FC236}">
                <a16:creationId xmlns:a16="http://schemas.microsoft.com/office/drawing/2014/main" id="{57C9EDAD-6262-A215-ABD2-66A3AB62F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71" y="1580927"/>
            <a:ext cx="7816456" cy="4351338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996CD1-494E-5491-8BD3-7EBABFF9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9211-21AF-4FDD-9FDF-D9CB92905B57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F22A1B-D64B-24E9-7292-49D24975B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92E6CF-3F13-8DE4-C812-FB86D249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711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A6BA-E7A8-4199-A9F7-13D20F49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Equivalent Queries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B485-330C-4F7C-AD75-86FB6EFA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F8368-2DF7-420A-B6C8-A775B25623AC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398CB-94F3-4CE3-9880-9F79A418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061EF-E67D-4B6D-B836-FE67DC6C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30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1F95284B-181B-4F96-BB64-D2D5D641F5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2296"/>
                <a:ext cx="10830339" cy="462500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zh-CN" dirty="0"/>
                  <a:t>There is more than one way to write a query in relational algebra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zh-CN" dirty="0"/>
                  <a:t>Give the </a:t>
                </a:r>
                <a:r>
                  <a:rPr lang="en-US" altLang="zh-CN" b="1" dirty="0">
                    <a:solidFill>
                      <a:srgbClr val="00B050"/>
                    </a:solidFill>
                  </a:rPr>
                  <a:t>same</a:t>
                </a:r>
                <a:r>
                  <a:rPr lang="en-US" altLang="zh-CN" dirty="0"/>
                  <a:t> result on any database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zh-CN" dirty="0"/>
                  <a:t>Find information about courses taught by instructors in the Physics department with salary greater than 90,000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en-US" i="1" dirty="0">
                    <a:sym typeface="Symbol" panose="05050102010706020507" pitchFamily="18" charset="2"/>
                  </a:rPr>
                  <a:t>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en-US" dirty="0">
                    <a:sym typeface="Symbol" panose="05050102010706020507" pitchFamily="18" charset="2"/>
                  </a:rPr>
                  <a:t>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salary &gt; </a:t>
                </a:r>
                <a:r>
                  <a:rPr lang="en-US" altLang="ja-JP" baseline="-25000" dirty="0">
                    <a:sym typeface="Symbol" panose="05050102010706020507" pitchFamily="18" charset="2"/>
                  </a:rPr>
                  <a:t>90,000</a:t>
                </a:r>
                <a:r>
                  <a:rPr lang="en-US" altLang="ja-JP" dirty="0">
                    <a:sym typeface="Symbol" panose="05050102010706020507" pitchFamily="18" charset="2"/>
                  </a:rPr>
                  <a:t> (</a:t>
                </a:r>
                <a:r>
                  <a:rPr lang="en-US" altLang="ja-JP" i="1" dirty="0">
                    <a:sym typeface="Symbol" panose="05050102010706020507" pitchFamily="18" charset="2"/>
                  </a:rPr>
                  <a:t>instructor</a:t>
                </a:r>
                <a:r>
                  <a:rPr lang="en-US" altLang="ja-JP" dirty="0">
                    <a:sym typeface="Symbol" panose="05050102010706020507" pitchFamily="18" charset="2"/>
                  </a:rPr>
                  <a:t>)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en-US" i="1" dirty="0">
                    <a:sym typeface="Symbol" panose="05050102010706020507" pitchFamily="18" charset="2"/>
                  </a:rPr>
                  <a:t>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dirty="0">
                    <a:sym typeface="Symbol" panose="05050102010706020507" pitchFamily="18" charset="2"/>
                  </a:rPr>
                  <a:t>(</a:t>
                </a:r>
                <a:r>
                  <a:rPr lang="en-US" altLang="en-US" i="1" dirty="0">
                    <a:sym typeface="Symbol" panose="05050102010706020507" pitchFamily="18" charset="2"/>
                  </a:rPr>
                  <a:t>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s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alary &gt; 90.000</a:t>
                </a:r>
                <a:r>
                  <a:rPr lang="en-US" altLang="ja-JP" i="1" dirty="0">
                    <a:sym typeface="Symbol" panose="05050102010706020507" pitchFamily="18" charset="2"/>
                  </a:rPr>
                  <a:t> </a:t>
                </a:r>
                <a:r>
                  <a:rPr lang="en-US" altLang="ja-JP" dirty="0">
                    <a:sym typeface="Symbol" panose="05050102010706020507" pitchFamily="18" charset="2"/>
                  </a:rPr>
                  <a:t>(</a:t>
                </a:r>
                <a:r>
                  <a:rPr lang="en-US" altLang="ja-JP" i="1" dirty="0">
                    <a:sym typeface="Symbol" panose="05050102010706020507" pitchFamily="18" charset="2"/>
                  </a:rPr>
                  <a:t>instructor</a:t>
                </a:r>
                <a:r>
                  <a:rPr lang="en-US" altLang="ja-JP" dirty="0">
                    <a:sym typeface="Symbol" panose="05050102010706020507" pitchFamily="18" charset="2"/>
                  </a:rPr>
                  <a:t>))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zh-CN" dirty="0"/>
                  <a:t>Find information about courses taught by instructors in the Physics department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en-US" i="1" dirty="0">
                    <a:sym typeface="Symbol" panose="05050102010706020507" pitchFamily="18" charset="2"/>
                  </a:rPr>
                  <a:t>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i="1" baseline="-25000" dirty="0"/>
                  <a:t>instructor.ID = teaches.ID</a:t>
                </a:r>
                <a:r>
                  <a:rPr lang="en-US" altLang="zh-CN" baseline="-25000" dirty="0"/>
                  <a:t> </a:t>
                </a:r>
                <a:r>
                  <a:rPr lang="en-US" altLang="zh-CN" i="1" dirty="0"/>
                  <a:t>teaches)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en-US" i="1" dirty="0">
                    <a:sym typeface="Symbol" panose="05050102010706020507" pitchFamily="18" charset="2"/>
                  </a:rPr>
                  <a:t>(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nstructor))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i="1" baseline="-25000" dirty="0"/>
                  <a:t>instructor.ID = teaches.ID</a:t>
                </a:r>
                <a:r>
                  <a:rPr lang="en-US" altLang="zh-CN" baseline="-25000" dirty="0"/>
                  <a:t> </a:t>
                </a:r>
                <a:r>
                  <a:rPr lang="en-US" altLang="zh-CN" i="1" dirty="0"/>
                  <a:t>teaches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1F95284B-181B-4F96-BB64-D2D5D641F5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2296"/>
                <a:ext cx="10830339" cy="4625008"/>
              </a:xfrm>
              <a:blipFill>
                <a:blip r:embed="rId2"/>
                <a:stretch>
                  <a:fillRect l="-901" t="-2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79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BD9A59-FFF4-42B6-BFBD-2157B0B4E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F7095-2951-4B1D-84FA-E64AA44B9C23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492D15-3836-43F8-A648-8BA57E1FA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4BD18C-0B49-440F-82CC-8A9B48D8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73B23EF-62B2-43CC-ACF3-E0D9188326B8}"/>
              </a:ext>
            </a:extLst>
          </p:cNvPr>
          <p:cNvSpPr/>
          <p:nvPr/>
        </p:nvSpPr>
        <p:spPr>
          <a:xfrm>
            <a:off x="726558" y="136525"/>
            <a:ext cx="987941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Consider a database with the following schema: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person(</a:t>
            </a:r>
            <a:r>
              <a:rPr lang="en-US" altLang="zh-CN" b="1" u="sng" dirty="0">
                <a:solidFill>
                  <a:srgbClr val="2C3F51"/>
                </a:solidFill>
                <a:latin typeface="Arial" panose="020B0604020202020204" pitchFamily="34" charset="0"/>
              </a:rPr>
              <a:t>name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, age, gender)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frequents(</a:t>
            </a:r>
            <a:r>
              <a:rPr lang="en-US" altLang="zh-CN" b="1" u="sng" dirty="0">
                <a:solidFill>
                  <a:srgbClr val="2C3F51"/>
                </a:solidFill>
                <a:latin typeface="Arial" panose="020B0604020202020204" pitchFamily="34" charset="0"/>
              </a:rPr>
              <a:t>name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, </a:t>
            </a:r>
            <a:r>
              <a:rPr lang="en-US" altLang="zh-CN" b="1" u="sng" dirty="0">
                <a:solidFill>
                  <a:srgbClr val="2C3F51"/>
                </a:solidFill>
                <a:latin typeface="Arial" panose="020B0604020202020204" pitchFamily="34" charset="0"/>
              </a:rPr>
              <a:t>pizzeria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eats(</a:t>
            </a:r>
            <a:r>
              <a:rPr lang="en-US" altLang="zh-CN" b="1" u="sng" dirty="0">
                <a:solidFill>
                  <a:srgbClr val="2C3F51"/>
                </a:solidFill>
                <a:latin typeface="Arial" panose="020B0604020202020204" pitchFamily="34" charset="0"/>
              </a:rPr>
              <a:t>name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, </a:t>
            </a:r>
            <a:r>
              <a:rPr lang="en-US" altLang="zh-CN" b="1" u="sng" dirty="0">
                <a:solidFill>
                  <a:srgbClr val="2C3F51"/>
                </a:solidFill>
                <a:latin typeface="Arial" panose="020B0604020202020204" pitchFamily="34" charset="0"/>
              </a:rPr>
              <a:t>pizza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serves(</a:t>
            </a:r>
            <a:r>
              <a:rPr lang="en-US" altLang="zh-CN" b="1" u="sng" dirty="0">
                <a:solidFill>
                  <a:srgbClr val="2C3F51"/>
                </a:solidFill>
                <a:latin typeface="Arial" panose="020B0604020202020204" pitchFamily="34" charset="0"/>
              </a:rPr>
              <a:t>pizzeria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, </a:t>
            </a:r>
            <a:r>
              <a:rPr lang="en-US" altLang="zh-CN" b="1" u="sng" dirty="0">
                <a:solidFill>
                  <a:srgbClr val="2C3F51"/>
                </a:solidFill>
                <a:latin typeface="Arial" panose="020B0604020202020204" pitchFamily="34" charset="0"/>
              </a:rPr>
              <a:t>pizza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, price)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09FBD7-8F71-42ED-9B52-D81F6E8044F7}"/>
              </a:ext>
            </a:extLst>
          </p:cNvPr>
          <p:cNvSpPr/>
          <p:nvPr/>
        </p:nvSpPr>
        <p:spPr>
          <a:xfrm>
            <a:off x="726558" y="2158177"/>
            <a:ext cx="10515600" cy="4165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Find all pizzerias frequented by at least one person under the age of 18.</a:t>
            </a:r>
          </a:p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Find the names of all females who eat either mushroom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or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 pepperoni pizza (or both).</a:t>
            </a:r>
          </a:p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Find the names of all females who eat both mushroom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 and 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pepperoni pizza.</a:t>
            </a:r>
          </a:p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Find all pizzerias that serve at least one pizza that Amy eats for less than $10.00.</a:t>
            </a:r>
          </a:p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Find all pizzerias that are frequented by only females or only males.</a:t>
            </a:r>
          </a:p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For each person, find all pizzas the person eats that are not served by any pizzeria the person frequents. Return all such person (name) / pizza pairs.</a:t>
            </a:r>
          </a:p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Find the names of all people who frequent only pizzerias serving at least one pizza they eat.</a:t>
            </a:r>
          </a:p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Find the names of all people who frequent every pizzeria serving at least one pizza they eat.</a:t>
            </a:r>
          </a:p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Find the pizzeria serving the cheapest pepperoni pizza, return all of the cheapest-pepperoni pizzerias.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1598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16004C-B75E-4264-92DD-88329E4EF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9367D-5B81-49D7-AD1C-E303AB5E18C1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6BE21B2-D26B-4C6F-A7B3-866DB12D9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84F0AF-E088-4D94-BDD3-1764437D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3A7BA2-AAD2-45BD-B510-55E38D556D13}"/>
              </a:ext>
            </a:extLst>
          </p:cNvPr>
          <p:cNvSpPr/>
          <p:nvPr/>
        </p:nvSpPr>
        <p:spPr>
          <a:xfrm>
            <a:off x="375683" y="281530"/>
            <a:ext cx="10515600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600"/>
              </a:spcBef>
              <a:buFont typeface="+mj-lt"/>
              <a:buAutoNum type="arabicPeriod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Find all pizzerias frequented by at least one person under the age of 18.</a:t>
            </a:r>
          </a:p>
          <a:p>
            <a:pPr marL="342900" indent="-342900">
              <a:spcBef>
                <a:spcPts val="6600"/>
              </a:spcBef>
              <a:buFont typeface="+mj-lt"/>
              <a:buAutoNum type="arabicPeriod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Find the names of all females who eat either mushroom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or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 pepperoni pizza (or both).</a:t>
            </a:r>
          </a:p>
          <a:p>
            <a:pPr marL="342900" indent="-342900">
              <a:spcBef>
                <a:spcPts val="6600"/>
              </a:spcBef>
              <a:buFont typeface="+mj-lt"/>
              <a:buAutoNum type="arabicPeriod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Find the names of all females who eat both mushroom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 and 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pepperoni pizza.</a:t>
            </a:r>
          </a:p>
          <a:p>
            <a:pPr marL="342900" indent="-342900">
              <a:spcBef>
                <a:spcPts val="6600"/>
              </a:spcBef>
              <a:buFont typeface="+mj-lt"/>
              <a:buAutoNum type="arabicPeriod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Find all pizzerias that serve at least one pizza that Amy eats for less than $10.00.</a:t>
            </a:r>
          </a:p>
          <a:p>
            <a:pPr marL="342900" indent="-342900">
              <a:spcBef>
                <a:spcPts val="6600"/>
              </a:spcBef>
              <a:buFont typeface="+mj-lt"/>
              <a:buAutoNum type="arabicPeriod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Find all pizzerias that are frequented by only females or only males.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6049C8-743B-463C-8E6E-004A465BF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63440"/>
            <a:ext cx="4334761" cy="4151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CB0E569-D15C-4448-9343-C83CF58492FC}"/>
              </a:ext>
            </a:extLst>
          </p:cNvPr>
          <p:cNvSpPr/>
          <p:nvPr/>
        </p:nvSpPr>
        <p:spPr>
          <a:xfrm>
            <a:off x="8643384" y="0"/>
            <a:ext cx="3548616" cy="14311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person(</a:t>
            </a:r>
            <a:r>
              <a:rPr lang="en-US" altLang="zh-CN" b="1" u="sng" dirty="0">
                <a:solidFill>
                  <a:srgbClr val="2C3F51"/>
                </a:solidFill>
                <a:latin typeface="Arial" panose="020B0604020202020204" pitchFamily="34" charset="0"/>
              </a:rPr>
              <a:t>name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, age, gender)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frequents(</a:t>
            </a:r>
            <a:r>
              <a:rPr lang="en-US" altLang="zh-CN" b="1" u="sng" dirty="0">
                <a:solidFill>
                  <a:srgbClr val="2C3F51"/>
                </a:solidFill>
                <a:latin typeface="Arial" panose="020B0604020202020204" pitchFamily="34" charset="0"/>
              </a:rPr>
              <a:t>name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, </a:t>
            </a:r>
            <a:r>
              <a:rPr lang="en-US" altLang="zh-CN" b="1" u="sng" dirty="0">
                <a:solidFill>
                  <a:srgbClr val="2C3F51"/>
                </a:solidFill>
                <a:latin typeface="Arial" panose="020B0604020202020204" pitchFamily="34" charset="0"/>
              </a:rPr>
              <a:t>pizzeria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eats(</a:t>
            </a:r>
            <a:r>
              <a:rPr lang="en-US" altLang="zh-CN" b="1" u="sng" dirty="0">
                <a:solidFill>
                  <a:srgbClr val="2C3F51"/>
                </a:solidFill>
                <a:latin typeface="Arial" panose="020B0604020202020204" pitchFamily="34" charset="0"/>
              </a:rPr>
              <a:t>name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, </a:t>
            </a:r>
            <a:r>
              <a:rPr lang="en-US" altLang="zh-CN" b="1" u="sng" dirty="0">
                <a:solidFill>
                  <a:srgbClr val="2C3F51"/>
                </a:solidFill>
                <a:latin typeface="Arial" panose="020B0604020202020204" pitchFamily="34" charset="0"/>
              </a:rPr>
              <a:t>pizza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serves(</a:t>
            </a:r>
            <a:r>
              <a:rPr lang="en-US" altLang="zh-CN" b="1" u="sng" dirty="0">
                <a:solidFill>
                  <a:srgbClr val="2C3F51"/>
                </a:solidFill>
                <a:latin typeface="Arial" panose="020B0604020202020204" pitchFamily="34" charset="0"/>
              </a:rPr>
              <a:t>pizzeria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, </a:t>
            </a:r>
            <a:r>
              <a:rPr lang="en-US" altLang="zh-CN" b="1" u="sng" dirty="0">
                <a:solidFill>
                  <a:srgbClr val="2C3F51"/>
                </a:solidFill>
                <a:latin typeface="Arial" panose="020B0604020202020204" pitchFamily="34" charset="0"/>
              </a:rPr>
              <a:t>pizza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, price)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22ABC1-CD18-48D8-90FF-5E131586F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0784"/>
            <a:ext cx="7105169" cy="4151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A9B2B1-6589-4E64-B663-EEECE0F61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76558"/>
            <a:ext cx="10306448" cy="3651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2E2B7B-610B-4A33-9E60-31AEEB643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107021"/>
            <a:ext cx="4191000" cy="3513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D23E7C-26A6-4FB0-8AF8-9600C2F3C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216956"/>
            <a:ext cx="6959009" cy="81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19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00EF64-5506-4CF1-A6A9-BB7CD87B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784D-EB27-4A3E-81CC-1F2D6A068750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9940FA-4D7D-442F-836F-DB42B6FA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E37D88-994C-40F6-84A5-4633DF367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1E599F-89E4-4D2F-B389-15B71D20A3A7}"/>
              </a:ext>
            </a:extLst>
          </p:cNvPr>
          <p:cNvSpPr/>
          <p:nvPr/>
        </p:nvSpPr>
        <p:spPr>
          <a:xfrm>
            <a:off x="412898" y="313428"/>
            <a:ext cx="9874102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7800"/>
              </a:spcBef>
              <a:buFont typeface="+mj-lt"/>
              <a:buAutoNum type="arabicPeriod" startAt="6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For each person, find all pizzas the person eats that are not served by any pizzeria the person frequents. Return all such person (name) / pizza pairs.</a:t>
            </a:r>
          </a:p>
          <a:p>
            <a:pPr marL="342900" indent="-342900">
              <a:spcBef>
                <a:spcPts val="7800"/>
              </a:spcBef>
              <a:buFont typeface="+mj-lt"/>
              <a:buAutoNum type="arabicPeriod" startAt="6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Find the names of all people who frequent only pizzerias serving at least one pizza they eat.</a:t>
            </a:r>
          </a:p>
          <a:p>
            <a:pPr marL="342900" indent="-342900">
              <a:spcBef>
                <a:spcPts val="7800"/>
              </a:spcBef>
              <a:buFont typeface="+mj-lt"/>
              <a:buAutoNum type="arabicPeriod" startAt="6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Find the names of all people who frequent every pizzeria serving at least one pizza they eat.</a:t>
            </a:r>
          </a:p>
          <a:p>
            <a:pPr marL="342900" indent="-342900">
              <a:spcBef>
                <a:spcPts val="7800"/>
              </a:spcBef>
              <a:buFont typeface="+mj-lt"/>
              <a:buAutoNum type="arabicPeriod" startAt="6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Find the pizzeria serving the cheapest pepperoni pizza, return all of the cheapest-pepperoni pizzerias.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1194C7-3A8E-4EBA-853D-186F86471C5E}"/>
              </a:ext>
            </a:extLst>
          </p:cNvPr>
          <p:cNvSpPr/>
          <p:nvPr/>
        </p:nvSpPr>
        <p:spPr>
          <a:xfrm>
            <a:off x="8643384" y="4925189"/>
            <a:ext cx="3548616" cy="14311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person(</a:t>
            </a:r>
            <a:r>
              <a:rPr lang="en-US" altLang="zh-CN" b="1" u="sng" dirty="0">
                <a:solidFill>
                  <a:srgbClr val="2C3F51"/>
                </a:solidFill>
                <a:latin typeface="Arial" panose="020B0604020202020204" pitchFamily="34" charset="0"/>
              </a:rPr>
              <a:t>name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, age, gender)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frequents(</a:t>
            </a:r>
            <a:r>
              <a:rPr lang="en-US" altLang="zh-CN" b="1" u="sng" dirty="0">
                <a:solidFill>
                  <a:srgbClr val="2C3F51"/>
                </a:solidFill>
                <a:latin typeface="Arial" panose="020B0604020202020204" pitchFamily="34" charset="0"/>
              </a:rPr>
              <a:t>name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, </a:t>
            </a:r>
            <a:r>
              <a:rPr lang="en-US" altLang="zh-CN" b="1" u="sng" dirty="0">
                <a:solidFill>
                  <a:srgbClr val="2C3F51"/>
                </a:solidFill>
                <a:latin typeface="Arial" panose="020B0604020202020204" pitchFamily="34" charset="0"/>
              </a:rPr>
              <a:t>pizzeria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eats(</a:t>
            </a:r>
            <a:r>
              <a:rPr lang="en-US" altLang="zh-CN" b="1" u="sng" dirty="0">
                <a:solidFill>
                  <a:srgbClr val="2C3F51"/>
                </a:solidFill>
                <a:latin typeface="Arial" panose="020B0604020202020204" pitchFamily="34" charset="0"/>
              </a:rPr>
              <a:t>name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, </a:t>
            </a:r>
            <a:r>
              <a:rPr lang="en-US" altLang="zh-CN" b="1" u="sng" dirty="0">
                <a:solidFill>
                  <a:srgbClr val="2C3F51"/>
                </a:solidFill>
                <a:latin typeface="Arial" panose="020B0604020202020204" pitchFamily="34" charset="0"/>
              </a:rPr>
              <a:t>pizza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serves(</a:t>
            </a:r>
            <a:r>
              <a:rPr lang="en-US" altLang="zh-CN" b="1" u="sng" dirty="0">
                <a:solidFill>
                  <a:srgbClr val="2C3F51"/>
                </a:solidFill>
                <a:latin typeface="Arial" panose="020B0604020202020204" pitchFamily="34" charset="0"/>
              </a:rPr>
              <a:t>pizzeria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, </a:t>
            </a:r>
            <a:r>
              <a:rPr lang="en-US" altLang="zh-CN" b="1" u="sng" dirty="0">
                <a:solidFill>
                  <a:srgbClr val="2C3F51"/>
                </a:solidFill>
                <a:latin typeface="Arial" panose="020B0604020202020204" pitchFamily="34" charset="0"/>
              </a:rPr>
              <a:t>pizza</a:t>
            </a:r>
            <a:r>
              <a:rPr lang="en-US" altLang="zh-CN" dirty="0">
                <a:solidFill>
                  <a:srgbClr val="2C3F51"/>
                </a:solidFill>
                <a:latin typeface="Arial" panose="020B0604020202020204" pitchFamily="34" charset="0"/>
              </a:rPr>
              <a:t>, price)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CE4202-A65E-4136-A9CB-A25AA3D3A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28" y="1148537"/>
            <a:ext cx="3680637" cy="3093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C390A7-09F2-4ECC-9A50-030D64A80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28" y="2315924"/>
            <a:ext cx="6563865" cy="3750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35454A-3B0A-4B6D-BD9A-33BA9515F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29" y="3671702"/>
            <a:ext cx="6404344" cy="3545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698602-7F0D-4892-999C-27BB1FADF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95" y="5153665"/>
            <a:ext cx="7642762" cy="5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17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A6BA-E7A8-4199-A9F7-13D20F49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Homework 1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B485-330C-4F7C-AD75-86FB6EFA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27736-4B80-4648-A7C7-34E34142BAA2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398CB-94F3-4CE3-9880-9F79A418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061EF-E67D-4B6D-B836-FE67DC6C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F95284B-181B-4F96-BB64-D2D5D641F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2296"/>
            <a:ext cx="10830339" cy="462500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dirty="0"/>
              <a:t>2.14, 2.15, 2.18</a:t>
            </a:r>
          </a:p>
        </p:txBody>
      </p:sp>
    </p:spTree>
    <p:extLst>
      <p:ext uri="{BB962C8B-B14F-4D97-AF65-F5344CB8AC3E}">
        <p14:creationId xmlns:p14="http://schemas.microsoft.com/office/powerpoint/2010/main" val="4249892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D0D8C7-3A98-B1AB-E44E-AA20C11A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CFABB8-0014-8AED-164D-1CB2FE322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B79829-EBEA-6DA3-1E49-01E9B65B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9211-21AF-4FDD-9FDF-D9CB92905B57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355461-12AC-1033-D519-B6660BCE4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19EF87-6334-45CB-92E6-1E1C0D56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94576B-65C0-397D-651D-EA3020049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41" y="894862"/>
            <a:ext cx="9711559" cy="546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49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5B417D-D685-3594-DF10-EA9822B4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CACM</a:t>
            </a:r>
            <a:r>
              <a:rPr kumimoji="1" lang="zh-CN" altLang="en-US" dirty="0"/>
              <a:t> </a:t>
            </a:r>
            <a:r>
              <a:rPr kumimoji="1" lang="en-US" altLang="zh-CN" dirty="0"/>
              <a:t>1970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original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paper.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162E93-7CD2-D184-90E7-EE78764E6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D54E59-100B-2B49-7987-C861F97D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9211-21AF-4FDD-9FDF-D9CB92905B57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4AAF10-729E-3683-7172-EC5FF2035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89D450-0F27-38D9-276C-88C4A84D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3074" name="Picture 2" descr="ACM article">
            <a:extLst>
              <a:ext uri="{FF2B5EF4-FFF2-40B4-BE49-F238E27FC236}">
                <a16:creationId xmlns:a16="http://schemas.microsoft.com/office/drawing/2014/main" id="{6B3D6F77-B85B-E007-499E-595DA0EB0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36" y="1596193"/>
            <a:ext cx="7684364" cy="512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10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48F5B-46C8-26FD-FC2B-A35CE86D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Pioneer work.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E83628-1C9A-D00D-E51B-BCC5DC614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• </a:t>
            </a:r>
            <a:r>
              <a:rPr lang="en-US" altLang="zh-CN" b="1" dirty="0">
                <a:highlight>
                  <a:srgbClr val="FFFF00"/>
                </a:highlight>
              </a:rPr>
              <a:t>Mathematical Foundation</a:t>
            </a:r>
            <a:r>
              <a:rPr lang="en-US" altLang="zh-CN" dirty="0">
                <a:highlight>
                  <a:srgbClr val="FFFF00"/>
                </a:highlight>
              </a:rPr>
              <a:t>: </a:t>
            </a:r>
          </a:p>
          <a:p>
            <a:pPr lvl="1"/>
            <a:r>
              <a:rPr lang="en-US" altLang="zh-CN" dirty="0">
                <a:highlight>
                  <a:srgbClr val="FFFF00"/>
                </a:highlight>
              </a:rPr>
              <a:t>Introduced a formal, set-based approach to databases.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• </a:t>
            </a:r>
            <a:r>
              <a:rPr lang="en-US" altLang="zh-CN" b="1" dirty="0">
                <a:highlight>
                  <a:srgbClr val="FFFF00"/>
                </a:highlight>
              </a:rPr>
              <a:t>Relational Operations</a:t>
            </a:r>
            <a:r>
              <a:rPr lang="en-US" altLang="zh-CN" dirty="0">
                <a:highlight>
                  <a:srgbClr val="FFFF00"/>
                </a:highlight>
              </a:rPr>
              <a:t>: </a:t>
            </a:r>
          </a:p>
          <a:p>
            <a:pPr lvl="1"/>
            <a:r>
              <a:rPr lang="en-US" altLang="zh-CN" dirty="0">
                <a:highlight>
                  <a:srgbClr val="FFFF00"/>
                </a:highlight>
              </a:rPr>
              <a:t>Established algebraic operations like selection, projection, and joins.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• </a:t>
            </a:r>
            <a:r>
              <a:rPr lang="en-US" altLang="zh-CN" b="1" dirty="0"/>
              <a:t>Data Independence</a:t>
            </a:r>
            <a:r>
              <a:rPr lang="en-US" altLang="zh-CN" dirty="0"/>
              <a:t>: </a:t>
            </a:r>
          </a:p>
          <a:p>
            <a:pPr lvl="1"/>
            <a:r>
              <a:rPr lang="en-US" altLang="zh-CN" dirty="0"/>
              <a:t>Separated logical structure from physical storage, enabling flexibility.</a:t>
            </a:r>
          </a:p>
          <a:p>
            <a:r>
              <a:rPr lang="en-US" altLang="zh-CN" dirty="0"/>
              <a:t>• </a:t>
            </a:r>
            <a:r>
              <a:rPr lang="en-US" altLang="zh-CN" b="1" dirty="0"/>
              <a:t>Normalization</a:t>
            </a:r>
            <a:r>
              <a:rPr lang="en-US" altLang="zh-CN" dirty="0"/>
              <a:t>: </a:t>
            </a:r>
          </a:p>
          <a:p>
            <a:pPr lvl="1"/>
            <a:r>
              <a:rPr lang="en-US" altLang="zh-CN" dirty="0"/>
              <a:t>Defined rules to eliminate redundancy and improve consistency.</a:t>
            </a:r>
          </a:p>
          <a:p>
            <a:r>
              <a:rPr lang="en-US" altLang="zh-CN" dirty="0"/>
              <a:t>• </a:t>
            </a:r>
            <a:r>
              <a:rPr lang="en-US" altLang="zh-CN" b="1" dirty="0"/>
              <a:t>Influence on SQL</a:t>
            </a:r>
            <a:r>
              <a:rPr lang="en-US" altLang="zh-CN" dirty="0"/>
              <a:t>: Provided the theoretical basis for modern relational databases and query languages.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737270-7943-D34D-B0A7-B3367E96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9211-21AF-4FDD-9FDF-D9CB92905B57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197363-8B8D-E008-4326-D3F42DA8D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B01D86-BEBA-ACF6-734A-F98D426E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068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A6BA-E7A8-4199-A9F7-13D20F49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Relational Model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1D338E-6007-4685-B707-13D151D5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998"/>
            <a:ext cx="4694583" cy="4601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dirty="0"/>
              <a:t>A </a:t>
            </a:r>
            <a:r>
              <a:rPr lang="en-US" altLang="zh-CN" sz="2400" b="1" u="sng" dirty="0">
                <a:solidFill>
                  <a:srgbClr val="00B050"/>
                </a:solidFill>
              </a:rPr>
              <a:t>relation</a:t>
            </a:r>
            <a:r>
              <a:rPr lang="en-US" altLang="zh-CN" sz="2400" dirty="0"/>
              <a:t> is </a:t>
            </a:r>
            <a:r>
              <a:rPr lang="en-US" altLang="zh-CN" sz="2400" b="1" dirty="0">
                <a:solidFill>
                  <a:srgbClr val="FF0000"/>
                </a:solidFill>
              </a:rPr>
              <a:t>unordered</a:t>
            </a:r>
            <a:r>
              <a:rPr lang="en-US" altLang="zh-CN" sz="2400" dirty="0"/>
              <a:t> set that contain the relationship of attributes that represent entities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dirty="0"/>
              <a:t>A </a:t>
            </a:r>
            <a:r>
              <a:rPr lang="en-US" altLang="zh-CN" sz="2400" b="1" u="sng" dirty="0">
                <a:solidFill>
                  <a:srgbClr val="00B050"/>
                </a:solidFill>
              </a:rPr>
              <a:t>tuple</a:t>
            </a:r>
            <a:r>
              <a:rPr lang="en-US" altLang="zh-CN" sz="2400" dirty="0"/>
              <a:t> is a set of attribute values in the relation.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zh-CN" sz="2000" dirty="0"/>
              <a:t>Values are (normally) atomic/scalar.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zh-CN" sz="2000" dirty="0"/>
              <a:t>The special value </a:t>
            </a:r>
            <a:r>
              <a:rPr lang="en-US" altLang="zh-CN" sz="2000" b="1" dirty="0">
                <a:solidFill>
                  <a:srgbClr val="FF0000"/>
                </a:solidFill>
              </a:rPr>
              <a:t>NULL</a:t>
            </a:r>
            <a:r>
              <a:rPr lang="en-US" altLang="zh-CN" sz="2000" dirty="0"/>
              <a:t> is a member of </a:t>
            </a:r>
            <a:r>
              <a:rPr lang="en-US" altLang="zh-CN" dirty="0"/>
              <a:t>every domain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B485-330C-4F7C-AD75-86FB6EFA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D7B1-1BA7-4AE9-B311-27D4F938D0AD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398CB-94F3-4CE3-9880-9F79A418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061EF-E67D-4B6D-B836-FE67DC6C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90C2AED4-C91D-4857-B674-28B96EB47C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3026"/>
          <a:stretch/>
        </p:blipFill>
        <p:spPr>
          <a:xfrm>
            <a:off x="5840793" y="2370449"/>
            <a:ext cx="3869548" cy="3699517"/>
          </a:xfrm>
          <a:prstGeom prst="rect">
            <a:avLst/>
          </a:prstGeom>
        </p:spPr>
      </p:pic>
      <p:sp>
        <p:nvSpPr>
          <p:cNvPr id="8" name="Line 31">
            <a:extLst>
              <a:ext uri="{FF2B5EF4-FFF2-40B4-BE49-F238E27FC236}">
                <a16:creationId xmlns:a16="http://schemas.microsoft.com/office/drawing/2014/main" id="{395D8FBA-3648-431B-9F33-2D82012718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82226" y="2021975"/>
            <a:ext cx="414862" cy="464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 sz="1200"/>
          </a:p>
        </p:txBody>
      </p:sp>
      <p:sp>
        <p:nvSpPr>
          <p:cNvPr id="9" name="Text Box 32">
            <a:extLst>
              <a:ext uri="{FF2B5EF4-FFF2-40B4-BE49-F238E27FC236}">
                <a16:creationId xmlns:a16="http://schemas.microsoft.com/office/drawing/2014/main" id="{67151DF5-C34F-4DF8-A639-42423B3D2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2226" y="1745511"/>
            <a:ext cx="99257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/>
              <a:t>Columns</a:t>
            </a:r>
            <a:endParaRPr lang="en-US" altLang="en-US" sz="1200" dirty="0"/>
          </a:p>
        </p:txBody>
      </p:sp>
      <p:sp>
        <p:nvSpPr>
          <p:cNvPr id="10" name="Line 33">
            <a:extLst>
              <a:ext uri="{FF2B5EF4-FFF2-40B4-BE49-F238E27FC236}">
                <a16:creationId xmlns:a16="http://schemas.microsoft.com/office/drawing/2014/main" id="{6D56330B-B115-49F3-A429-D166B07E46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17820" y="2019020"/>
            <a:ext cx="1132285" cy="4679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 sz="1200"/>
          </a:p>
        </p:txBody>
      </p:sp>
      <p:sp>
        <p:nvSpPr>
          <p:cNvPr id="11" name="Text Box 38">
            <a:extLst>
              <a:ext uri="{FF2B5EF4-FFF2-40B4-BE49-F238E27FC236}">
                <a16:creationId xmlns:a16="http://schemas.microsoft.com/office/drawing/2014/main" id="{18C9D63C-66BC-4F91-A219-132EB12ED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6021" y="2831912"/>
            <a:ext cx="6960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/>
              <a:t>Rows</a:t>
            </a:r>
          </a:p>
        </p:txBody>
      </p:sp>
      <p:sp>
        <p:nvSpPr>
          <p:cNvPr id="12" name="Line 39">
            <a:extLst>
              <a:ext uri="{FF2B5EF4-FFF2-40B4-BE49-F238E27FC236}">
                <a16:creationId xmlns:a16="http://schemas.microsoft.com/office/drawing/2014/main" id="{96A37A5A-A34D-4C8D-92D5-7EC3C1B27D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4125" y="3001189"/>
            <a:ext cx="567785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 sz="1200"/>
          </a:p>
        </p:txBody>
      </p:sp>
      <p:sp>
        <p:nvSpPr>
          <p:cNvPr id="13" name="Line 40">
            <a:extLst>
              <a:ext uri="{FF2B5EF4-FFF2-40B4-BE49-F238E27FC236}">
                <a16:creationId xmlns:a16="http://schemas.microsoft.com/office/drawing/2014/main" id="{9FBD8018-B534-41CC-9C48-D266C7FF77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4124" y="3001190"/>
            <a:ext cx="567785" cy="13190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 sz="1200"/>
          </a:p>
        </p:txBody>
      </p:sp>
      <p:pic>
        <p:nvPicPr>
          <p:cNvPr id="14" name="Picture 2" descr="Edgar F. Codd">
            <a:extLst>
              <a:ext uri="{FF2B5EF4-FFF2-40B4-BE49-F238E27FC236}">
                <a16:creationId xmlns:a16="http://schemas.microsoft.com/office/drawing/2014/main" id="{47EF0F3A-E037-4266-A7ED-5156E3D2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805" y="4178751"/>
            <a:ext cx="905257" cy="85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94888151-F22B-4C0F-A453-71585B9FCCAB}"/>
              </a:ext>
            </a:extLst>
          </p:cNvPr>
          <p:cNvSpPr txBox="1"/>
          <p:nvPr/>
        </p:nvSpPr>
        <p:spPr>
          <a:xfrm>
            <a:off x="9780828" y="5222600"/>
            <a:ext cx="1893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Ted Codd</a:t>
            </a:r>
            <a:br>
              <a:rPr lang="en-IN" b="1" dirty="0"/>
            </a:br>
            <a:r>
              <a:rPr lang="en-IN" dirty="0"/>
              <a:t>Turing Award 1981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2282481-FCFB-4470-B3AD-C2572F6A9058}"/>
              </a:ext>
            </a:extLst>
          </p:cNvPr>
          <p:cNvSpPr/>
          <p:nvPr/>
        </p:nvSpPr>
        <p:spPr>
          <a:xfrm>
            <a:off x="5532783" y="5998221"/>
            <a:ext cx="48701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ary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Relation = Table with </a:t>
            </a:r>
            <a:r>
              <a:rPr lang="en-US" altLang="zh-CN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  <a:endParaRPr lang="zh-CN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118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A6BA-E7A8-4199-A9F7-13D20F49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Schema and Instance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B485-330C-4F7C-AD75-86FB6EFA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F899C-A777-491C-91FC-D80D00329478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398CB-94F3-4CE3-9880-9F79A418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061EF-E67D-4B6D-B836-FE67DC6C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F95284B-181B-4F96-BB64-D2D5D641F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…,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n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are </a:t>
            </a:r>
            <a:r>
              <a:rPr lang="en-US" altLang="en-US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attributes</a:t>
            </a:r>
            <a:endParaRPr lang="en-US" altLang="en-US" b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i="1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 = (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…,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 ) is a </a:t>
            </a:r>
            <a:r>
              <a:rPr lang="en-US" altLang="en-US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relation schema</a:t>
            </a:r>
          </a:p>
          <a:p>
            <a:pPr>
              <a:lnSpc>
                <a:spcPct val="110000"/>
              </a:lnSpc>
              <a:spcBef>
                <a:spcPts val="1200"/>
              </a:spcBef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Example:</a:t>
            </a:r>
          </a:p>
          <a:p>
            <a:pPr>
              <a:lnSpc>
                <a:spcPct val="110000"/>
              </a:lnSpc>
              <a:spcBef>
                <a:spcPts val="1200"/>
              </a:spcBef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</a:t>
            </a:r>
            <a:r>
              <a:rPr lang="en-US" altLang="en-US" i="1" dirty="0">
                <a:ea typeface="ＭＳ Ｐゴシック" panose="020B0600070205080204" pitchFamily="34" charset="-128"/>
              </a:rPr>
              <a:t>     instructor </a:t>
            </a:r>
            <a:r>
              <a:rPr lang="en-US" altLang="en-US" dirty="0">
                <a:ea typeface="ＭＳ Ｐゴシック" panose="020B0600070205080204" pitchFamily="34" charset="-128"/>
              </a:rPr>
              <a:t> = (</a:t>
            </a:r>
            <a:r>
              <a:rPr lang="en-US" altLang="en-US" i="1" dirty="0">
                <a:ea typeface="ＭＳ Ｐゴシック" panose="020B0600070205080204" pitchFamily="34" charset="-128"/>
              </a:rPr>
              <a:t>ID,  name,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i="1" dirty="0">
                <a:ea typeface="ＭＳ Ｐゴシック" panose="020B0600070205080204" pitchFamily="34" charset="-128"/>
              </a:rPr>
              <a:t>, salary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dirty="0"/>
              <a:t>A relation </a:t>
            </a:r>
            <a:r>
              <a:rPr lang="en-US" altLang="en-US" b="1" dirty="0">
                <a:solidFill>
                  <a:srgbClr val="FF0000"/>
                </a:solidFill>
              </a:rPr>
              <a:t>instance </a:t>
            </a:r>
            <a:r>
              <a:rPr lang="en-US" altLang="en-US" i="1" dirty="0"/>
              <a:t>r</a:t>
            </a:r>
            <a:r>
              <a:rPr lang="en-US" altLang="en-US" dirty="0"/>
              <a:t> defined over schema </a:t>
            </a:r>
            <a:r>
              <a:rPr lang="en-US" altLang="en-US" i="1" dirty="0"/>
              <a:t>R</a:t>
            </a:r>
            <a:r>
              <a:rPr lang="en-US" altLang="en-US" dirty="0"/>
              <a:t> is denoted  by </a:t>
            </a:r>
            <a:r>
              <a:rPr lang="en-US" altLang="en-US" i="1" dirty="0"/>
              <a:t>r</a:t>
            </a:r>
            <a:r>
              <a:rPr lang="en-US" altLang="en-US" dirty="0"/>
              <a:t>(</a:t>
            </a:r>
            <a:r>
              <a:rPr lang="en-US" altLang="en-US" i="1" dirty="0"/>
              <a:t>R</a:t>
            </a:r>
            <a:r>
              <a:rPr lang="en-US" altLang="en-US" dirty="0"/>
              <a:t>).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dirty="0"/>
              <a:t>The current values a relation are specified by a </a:t>
            </a:r>
            <a:r>
              <a:rPr lang="en-US" altLang="en-US" b="1" dirty="0">
                <a:solidFill>
                  <a:srgbClr val="FF0000"/>
                </a:solidFill>
              </a:rPr>
              <a:t>table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en-US" dirty="0"/>
              <a:t>An element </a:t>
            </a:r>
            <a:r>
              <a:rPr lang="en-US" altLang="en-US" b="1" i="1" dirty="0">
                <a:solidFill>
                  <a:srgbClr val="000099"/>
                </a:solidFill>
              </a:rPr>
              <a:t>t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of</a:t>
            </a:r>
            <a:r>
              <a:rPr lang="en-US" altLang="en-US" b="1" dirty="0">
                <a:solidFill>
                  <a:schemeClr val="bg2"/>
                </a:solidFill>
              </a:rPr>
              <a:t> </a:t>
            </a:r>
            <a:r>
              <a:rPr lang="en-US" altLang="en-US" dirty="0"/>
              <a:t>relation</a:t>
            </a:r>
            <a:r>
              <a:rPr lang="en-US" altLang="en-US" b="1" dirty="0">
                <a:solidFill>
                  <a:schemeClr val="bg2"/>
                </a:solidFill>
              </a:rPr>
              <a:t> </a:t>
            </a:r>
            <a:r>
              <a:rPr lang="en-US" altLang="en-US" b="1" i="1" dirty="0">
                <a:solidFill>
                  <a:srgbClr val="000099"/>
                </a:solidFill>
              </a:rPr>
              <a:t>r</a:t>
            </a:r>
            <a:r>
              <a:rPr lang="en-US" altLang="en-US" dirty="0"/>
              <a:t> is called a </a:t>
            </a:r>
            <a:r>
              <a:rPr lang="en-US" altLang="en-US" b="1" i="1" dirty="0">
                <a:solidFill>
                  <a:srgbClr val="FF0000"/>
                </a:solidFill>
              </a:rPr>
              <a:t>tuple</a:t>
            </a:r>
            <a:r>
              <a:rPr lang="en-US" altLang="en-US" dirty="0"/>
              <a:t> and is represented by a </a:t>
            </a:r>
            <a:r>
              <a:rPr lang="en-US" altLang="en-US" b="1" i="1" dirty="0">
                <a:solidFill>
                  <a:srgbClr val="FF0000"/>
                </a:solidFill>
              </a:rPr>
              <a:t>row</a:t>
            </a:r>
            <a:r>
              <a:rPr lang="en-US" altLang="en-US" i="1" dirty="0"/>
              <a:t> </a:t>
            </a:r>
            <a:r>
              <a:rPr lang="en-US" altLang="en-US" dirty="0"/>
              <a:t>in a table</a:t>
            </a:r>
          </a:p>
        </p:txBody>
      </p:sp>
    </p:spTree>
    <p:extLst>
      <p:ext uri="{BB962C8B-B14F-4D97-AF65-F5344CB8AC3E}">
        <p14:creationId xmlns:p14="http://schemas.microsoft.com/office/powerpoint/2010/main" val="1866175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3A6BA-E7A8-4199-A9F7-13D20F49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Examples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B485-330C-4F7C-AD75-86FB6EFA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DC24-2D0B-47DC-898E-09760B01BB05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398CB-94F3-4CE3-9880-9F79A418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Relational Model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061EF-E67D-4B6D-B836-FE67DC6C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5A79-C12E-4282-8451-1BC984B858F9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9" name="Graphic 5">
            <a:extLst>
              <a:ext uri="{FF2B5EF4-FFF2-40B4-BE49-F238E27FC236}">
                <a16:creationId xmlns:a16="http://schemas.microsoft.com/office/drawing/2014/main" id="{48C051E3-B661-4E46-B9FC-346C1ADBD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2197"/>
          <a:stretch/>
        </p:blipFill>
        <p:spPr>
          <a:xfrm>
            <a:off x="758273" y="2725824"/>
            <a:ext cx="4264301" cy="33674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08C7841-E7B3-461E-AC8A-9B7BA561ADB3}"/>
              </a:ext>
            </a:extLst>
          </p:cNvPr>
          <p:cNvSpPr/>
          <p:nvPr/>
        </p:nvSpPr>
        <p:spPr>
          <a:xfrm>
            <a:off x="490040" y="2106621"/>
            <a:ext cx="50658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b="1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Instructor</a:t>
            </a:r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(</a:t>
            </a:r>
            <a:r>
              <a:rPr lang="en-US" altLang="en-US" sz="2000" b="1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ID, name, </a:t>
            </a:r>
            <a:r>
              <a:rPr lang="en-US" altLang="en-US" sz="2000" b="1" i="1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dept_name</a:t>
            </a:r>
            <a:r>
              <a:rPr lang="en-US" altLang="en-US" sz="2000" b="1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, salary</a:t>
            </a:r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DCE321F-9447-4D88-8EB8-BE33A8C91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362" y="2802479"/>
            <a:ext cx="4856923" cy="32141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A345BCC-CE4E-46B4-A80D-ABB115CD4CC3}"/>
              </a:ext>
            </a:extLst>
          </p:cNvPr>
          <p:cNvSpPr/>
          <p:nvPr/>
        </p:nvSpPr>
        <p:spPr>
          <a:xfrm>
            <a:off x="5725132" y="2106621"/>
            <a:ext cx="5479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course(</a:t>
            </a:r>
            <a:r>
              <a:rPr lang="en-US" altLang="zh-CN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course_id</a:t>
            </a:r>
            <a:r>
              <a:rPr lang="en-US" altLang="zh-C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, title, </a:t>
            </a:r>
            <a:r>
              <a:rPr lang="en-US" altLang="zh-CN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dept_name</a:t>
            </a:r>
            <a:r>
              <a:rPr lang="en-US" altLang="zh-C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, credits)</a:t>
            </a:r>
            <a:endParaRPr lang="zh-CN" alt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256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11314</TotalTime>
  <Words>2259</Words>
  <Application>Microsoft Macintosh PowerPoint</Application>
  <PresentationFormat>宽屏</PresentationFormat>
  <Paragraphs>556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等线</vt:lpstr>
      <vt:lpstr>等线</vt:lpstr>
      <vt:lpstr>Crimson Text</vt:lpstr>
      <vt:lpstr>ＭＳ Ｐゴシック</vt:lpstr>
      <vt:lpstr>PingFang SC</vt:lpstr>
      <vt:lpstr>Arial</vt:lpstr>
      <vt:lpstr>Cambria Math</vt:lpstr>
      <vt:lpstr>Courier New</vt:lpstr>
      <vt:lpstr>Inconsolata</vt:lpstr>
      <vt:lpstr>Monotype Sorts</vt:lpstr>
      <vt:lpstr>Nunito</vt:lpstr>
      <vt:lpstr>Symbol</vt:lpstr>
      <vt:lpstr>Wingdings</vt:lpstr>
      <vt:lpstr>Office 主题​​</vt:lpstr>
      <vt:lpstr>2.Relational Model</vt:lpstr>
      <vt:lpstr>Data Foundation.</vt:lpstr>
      <vt:lpstr>Database.</vt:lpstr>
      <vt:lpstr>PowerPoint 演示文稿</vt:lpstr>
      <vt:lpstr>CACM 1970， original paper.</vt:lpstr>
      <vt:lpstr>Pioneer work. </vt:lpstr>
      <vt:lpstr>Relational Model</vt:lpstr>
      <vt:lpstr>Schema and Instance</vt:lpstr>
      <vt:lpstr>Examples</vt:lpstr>
      <vt:lpstr>Keys</vt:lpstr>
      <vt:lpstr>Primary Key</vt:lpstr>
      <vt:lpstr>Foreign Key </vt:lpstr>
      <vt:lpstr>Schema Diagram </vt:lpstr>
      <vt:lpstr>Relational Query Languages</vt:lpstr>
      <vt:lpstr>Relational Algebra</vt:lpstr>
      <vt:lpstr>Relational Algebra&amp;Calculus</vt:lpstr>
      <vt:lpstr>Relational Calculus</vt:lpstr>
      <vt:lpstr>Select</vt:lpstr>
      <vt:lpstr>Projection</vt:lpstr>
      <vt:lpstr>PowerPoint 演示文稿</vt:lpstr>
      <vt:lpstr>Union</vt:lpstr>
      <vt:lpstr>Difference</vt:lpstr>
      <vt:lpstr>Product</vt:lpstr>
      <vt:lpstr>Rename</vt:lpstr>
      <vt:lpstr>Intersection</vt:lpstr>
      <vt:lpstr>Nature Join</vt:lpstr>
      <vt:lpstr>PowerPoint 演示文稿</vt:lpstr>
      <vt:lpstr>Assignment</vt:lpstr>
      <vt:lpstr>Aggregation</vt:lpstr>
      <vt:lpstr>Equivalent Queries</vt:lpstr>
      <vt:lpstr>PowerPoint 演示文稿</vt:lpstr>
      <vt:lpstr>PowerPoint 演示文稿</vt:lpstr>
      <vt:lpstr>PowerPoint 演示文稿</vt:lpstr>
      <vt:lpstr>Homework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Xueqing Gong</dc:creator>
  <cp:lastModifiedBy>Junjie Yao</cp:lastModifiedBy>
  <cp:revision>455</cp:revision>
  <dcterms:created xsi:type="dcterms:W3CDTF">2019-10-29T09:57:08Z</dcterms:created>
  <dcterms:modified xsi:type="dcterms:W3CDTF">2025-02-26T01:33:26Z</dcterms:modified>
</cp:coreProperties>
</file>